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9"/>
  </p:notesMasterIdLst>
  <p:sldIdLst>
    <p:sldId id="256" r:id="rId2"/>
    <p:sldId id="279" r:id="rId3"/>
    <p:sldId id="278" r:id="rId4"/>
    <p:sldId id="281" r:id="rId5"/>
    <p:sldId id="276" r:id="rId6"/>
    <p:sldId id="282" r:id="rId7"/>
    <p:sldId id="283" r:id="rId8"/>
    <p:sldId id="284" r:id="rId9"/>
    <p:sldId id="285" r:id="rId10"/>
    <p:sldId id="286" r:id="rId11"/>
    <p:sldId id="269" r:id="rId12"/>
    <p:sldId id="287" r:id="rId13"/>
    <p:sldId id="288" r:id="rId14"/>
    <p:sldId id="295" r:id="rId15"/>
    <p:sldId id="296" r:id="rId16"/>
    <p:sldId id="289" r:id="rId17"/>
    <p:sldId id="290" r:id="rId18"/>
    <p:sldId id="297" r:id="rId19"/>
    <p:sldId id="291" r:id="rId20"/>
    <p:sldId id="298" r:id="rId21"/>
    <p:sldId id="292" r:id="rId22"/>
    <p:sldId id="299" r:id="rId23"/>
    <p:sldId id="293" r:id="rId24"/>
    <p:sldId id="294" r:id="rId25"/>
    <p:sldId id="260" r:id="rId26"/>
    <p:sldId id="280" r:id="rId27"/>
    <p:sldId id="300" r:id="rId2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s et invitations" id="{6A116BF9-9DEA-4F36-AD21-EEBDBE2537D3}">
          <p14:sldIdLst>
            <p14:sldId id="256"/>
            <p14:sldId id="279"/>
            <p14:sldId id="278"/>
            <p14:sldId id="281"/>
            <p14:sldId id="276"/>
            <p14:sldId id="282"/>
            <p14:sldId id="283"/>
            <p14:sldId id="284"/>
            <p14:sldId id="285"/>
            <p14:sldId id="286"/>
            <p14:sldId id="269"/>
            <p14:sldId id="287"/>
            <p14:sldId id="288"/>
            <p14:sldId id="295"/>
            <p14:sldId id="296"/>
            <p14:sldId id="289"/>
            <p14:sldId id="290"/>
            <p14:sldId id="297"/>
            <p14:sldId id="291"/>
            <p14:sldId id="298"/>
            <p14:sldId id="292"/>
            <p14:sldId id="299"/>
            <p14:sldId id="293"/>
            <p14:sldId id="294"/>
            <p14:sldId id="260"/>
            <p14:sldId id="280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4E8B8"/>
    <a:srgbClr val="47DD95"/>
    <a:srgbClr val="115C38"/>
    <a:srgbClr val="8FACED"/>
    <a:srgbClr val="7B3EA5"/>
    <a:srgbClr val="D8D8D8"/>
    <a:srgbClr val="274DA3"/>
    <a:srgbClr val="EE8AC3"/>
    <a:srgbClr val="FFD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5754" autoAdjust="0"/>
  </p:normalViewPr>
  <p:slideViewPr>
    <p:cSldViewPr snapToGrid="0">
      <p:cViewPr varScale="1">
        <p:scale>
          <a:sx n="112" d="100"/>
          <a:sy n="112" d="100"/>
        </p:scale>
        <p:origin x="384" y="96"/>
      </p:cViewPr>
      <p:guideLst/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00%20MASTER%20FEMASCO%202025%20ACTIF\AX5%20INNOV%20RECHERCHE%20et%20FORMATIONS\A5-3%20ENQUETES%20QUALITE%20EC\TdB-QU2025-BFC-20251127cc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00%20MASTER%20FEMASCO%202025%20ACTIF\AX5%20INNOV%20RECHERCHE%20et%20FORMATIONS\A5-3%20ENQUETES%20QUALITE%20EC\TdB-QU2025-BFC-20251127cc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00%20MASTER%20FEMASCO%202025%20ACTIF\AX5%20INNOV%20RECHERCHE%20et%20FORMATIONS\A5-3%20ENQUETES%20QUALITE%20EC\TdB-QU2025-BFC-20251127cc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00%20MASTER%20FEMASCO%202025%20ACTIF\AX5%20INNOV%20RECHERCHE%20et%20FORMATIONS\A5-3%20ENQUETES%20QUALITE%20EC\TdB-QU2025-BFC-20251127cc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00%20MASTER%20FEMASCO%202025%20ACTIF\AX5%20INNOV%20RECHERCHE%20et%20FORMATIONS\A5-3%20ENQUETES%20QUALITE%20EC\TdB-QU2025-BFC-20251127cc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00%20MASTER%20FEMASCO%202025%20ACTIF\AX5%20INNOV%20RECHERCHE%20et%20FORMATIONS\A5-3%20ENQUETES%20QUALITE%20EC\TdB-QU2025-BFC-20251127cc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00%20MASTER%20FEMASCO%202025%20ACTIF\AX5%20INNOV%20RECHERCHE%20et%20FORMATIONS\A5-3%20ENQUETES%20QUALITE%20EC\TdB-QU2025-BFC-20251127ccv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00%20MASTER%20FEMASCO%202025%20ACTIF\AX5%20INNOV%20RECHERCHE%20et%20FORMATIONS\A5-3%20ENQUETES%20QUALITE%20EC\TdB-QU2025-BFC-20251127ccv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par sexe</a:t>
            </a:r>
          </a:p>
        </c:rich>
      </c:tx>
      <c:layout>
        <c:manualLayout>
          <c:xMode val="edge"/>
          <c:yMode val="edge"/>
          <c:x val="0.24371926819260537"/>
          <c:y val="9.2638294871826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99CC"/>
            </a:solidFill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2C-48E7-9741-5875FB34DF16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2C-48E7-9741-5875FB34DF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'Analyse QU Satisf 2018-2025'!$C$146:$D$146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'Analyse QU Satisf 2018-2025'!$C$147:$D$147</c:f>
              <c:numCache>
                <c:formatCode>0.00%</c:formatCode>
                <c:ptCount val="2"/>
                <c:pt idx="0">
                  <c:v>0.34799999999999998</c:v>
                </c:pt>
                <c:pt idx="1">
                  <c:v>0.65200000000000002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2C-48E7-9741-5875FB34D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PDS consulté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D11D7C4-AF79-4118-80AC-A0DA253FA3EA}" type="VALUE">
                      <a:rPr lang="en-US" sz="1400" b="1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28-4AE8-88DF-AC357EDD3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'Analyse QU Satisf 2018-2025'!$J$16</c:f>
              <c:numCache>
                <c:formatCode>0.00%</c:formatCode>
                <c:ptCount val="1"/>
                <c:pt idx="0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8-4AE8-88DF-AC357EDD316D}"/>
            </c:ext>
          </c:extLst>
        </c:ser>
        <c:ser>
          <c:idx val="1"/>
          <c:order val="1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E3493B-5AD7-4BA7-9593-2AD37F5B493A}" type="VALUE"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728-4AE8-88DF-AC357EDD3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'Analyse QU Satisf 2018-2025'!$J$17</c:f>
              <c:numCache>
                <c:formatCode>0.00%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8-4AE8-88DF-AC357EDD316D}"/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7A74E1-5073-41DE-B4E6-9ADA7DE6D14D}" type="VALUE"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28-4AE8-88DF-AC357EDD3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'Analyse QU Satisf 2018-2025'!$J$18</c:f>
              <c:numCache>
                <c:formatCode>0.00%</c:formatCode>
                <c:ptCount val="1"/>
                <c:pt idx="0">
                  <c:v>0.61599999999999999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8-4AE8-88DF-AC357EDD31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637904"/>
        <c:axId val="37640304"/>
      </c:barChart>
      <c:catAx>
        <c:axId val="3763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40304"/>
        <c:crosses val="autoZero"/>
        <c:auto val="1"/>
        <c:lblAlgn val="ctr"/>
        <c:lblOffset val="100"/>
        <c:noMultiLvlLbl val="0"/>
      </c:catAx>
      <c:valAx>
        <c:axId val="37640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63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D6DC56-9271-43E5-8E1E-DEDC8E8B8B41}" type="VALUE">
                      <a:rPr lang="en-US" sz="1400" b="1">
                        <a:latin typeface="+mj-lt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38-485E-80AE-5EA4D10DA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'Analyse QU Satisf 2018-2025'!$K$20</c:f>
              <c:numCache>
                <c:formatCode>0.00%</c:formatCode>
                <c:ptCount val="1"/>
                <c:pt idx="0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8-485E-80AE-5EA4D10DA42D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399B7A-BD5D-4861-ADC9-91F3892CDE09}" type="VALUE"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238-485E-80AE-5EA4D10DA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'Analyse QU Satisf 2018-2025'!$K$21</c:f>
              <c:numCache>
                <c:formatCode>0.00%</c:formatCode>
                <c:ptCount val="1"/>
                <c:pt idx="0">
                  <c:v>0.38800000000000001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8-485E-80AE-5EA4D10DA42D}"/>
            </c:ext>
          </c:extLst>
        </c:ser>
        <c:ser>
          <c:idx val="2"/>
          <c:order val="2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8901B5-A70B-40C3-B2D2-8AEB88F40CA9}" type="VALUE"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38-485E-80AE-5EA4D10DA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'Analyse QU Satisf 2018-2025'!$K$22</c:f>
              <c:numCache>
                <c:formatCode>0.00%</c:formatCode>
                <c:ptCount val="1"/>
                <c:pt idx="0">
                  <c:v>0.48099999999999998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8-485E-80AE-5EA4D10DA4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637904"/>
        <c:axId val="37640304"/>
      </c:barChart>
      <c:catAx>
        <c:axId val="3763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40304"/>
        <c:crosses val="autoZero"/>
        <c:auto val="1"/>
        <c:lblAlgn val="ctr"/>
        <c:lblOffset val="100"/>
        <c:noMultiLvlLbl val="0"/>
      </c:catAx>
      <c:valAx>
        <c:axId val="37640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63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26E-4070-B40A-E2AD7E3A1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26E-4070-B40A-E2AD7E3A131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26E-4070-B40A-E2AD7E3A131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26E-4070-B40A-E2AD7E3A131F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26E-4070-B40A-E2AD7E3A131F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26E-4070-B40A-E2AD7E3A131F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26E-4070-B40A-E2AD7E3A1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326E-4070-B40A-E2AD7E3A131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326E-4070-B40A-E2AD7E3A131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326E-4070-B40A-E2AD7E3A131F}"/>
              </c:ext>
            </c:extLst>
          </c:dPt>
          <c:dLbls>
            <c:dLbl>
              <c:idx val="0"/>
              <c:layout>
                <c:manualLayout>
                  <c:x val="-2.5826792300434012E-2"/>
                  <c:y val="0.2353108130329681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D91F80-8C17-415A-BC82-45A5107C8B56}" type="CATEGORYNAME">
                      <a:rPr lang="en-US" sz="1100">
                        <a:solidFill>
                          <a:schemeClr val="bg2"/>
                        </a:solidFill>
                      </a:rPr>
                      <a:pPr>
                        <a:defRPr>
                          <a:ln>
                            <a:noFill/>
                          </a:ln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4F4D9A82-705F-4901-B497-5D77594A2DE6}" type="PERCENTAGE">
                      <a:rPr lang="en-US" sz="1100" baseline="0">
                        <a:solidFill>
                          <a:schemeClr val="bg2"/>
                        </a:solidFill>
                      </a:rPr>
                      <a:pPr>
                        <a:defRPr>
                          <a:ln>
                            <a:noFill/>
                          </a:ln>
                        </a:defRPr>
                      </a:pPr>
                      <a:t>[POURCENTAGE]</a:t>
                    </a:fld>
                    <a:endParaRPr lang="en-US" sz="1100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860"/>
                        <a:gd name="adj2" fmla="val -161872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6E-4070-B40A-E2AD7E3A131F}"/>
                </c:ext>
              </c:extLst>
            </c:dLbl>
            <c:dLbl>
              <c:idx val="1"/>
              <c:layout>
                <c:manualLayout>
                  <c:x val="1.5192230764961118E-2"/>
                  <c:y val="0.1038228857374145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9191"/>
                        <a:gd name="adj2" fmla="val -14964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26E-4070-B40A-E2AD7E3A131F}"/>
                </c:ext>
              </c:extLst>
            </c:dLbl>
            <c:dLbl>
              <c:idx val="2"/>
              <c:layout>
                <c:manualLayout>
                  <c:x val="1.3152803496622195E-4"/>
                  <c:y val="2.750427961031630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9C5223-5FB0-4608-AF48-9C7BD0141EA3}" type="CATEGORYNAME">
                      <a:rPr lang="en-US">
                        <a:solidFill>
                          <a:srgbClr val="C0000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aseline="0">
                        <a:solidFill>
                          <a:srgbClr val="C00000"/>
                        </a:solidFill>
                      </a:rPr>
                      <a:t>
</a:t>
                    </a:r>
                    <a:fld id="{3748E432-8BD3-45A2-8917-87E1A0B95314}" type="PERCENTAGE">
                      <a:rPr lang="en-US" baseline="0">
                        <a:solidFill>
                          <a:srgbClr val="C0000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>
                      <a:solidFill>
                        <a:srgbClr val="C00000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3547"/>
                        <a:gd name="adj2" fmla="val -24493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6E-4070-B40A-E2AD7E3A131F}"/>
                </c:ext>
              </c:extLst>
            </c:dLbl>
            <c:dLbl>
              <c:idx val="3"/>
              <c:layout>
                <c:manualLayout>
                  <c:x val="-7.8999640912855343E-2"/>
                  <c:y val="4.498793532733472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708FF5-5222-4128-959C-8F803859B5E7}" type="CATEGORYNAME">
                      <a:rPr lang="en-US">
                        <a:solidFill>
                          <a:srgbClr val="7030A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aseline="0">
                        <a:solidFill>
                          <a:srgbClr val="7030A0"/>
                        </a:solidFill>
                      </a:rPr>
                      <a:t>
</a:t>
                    </a:r>
                    <a:fld id="{B79EF329-1A38-4DAF-9762-B5A08E81B77B}" type="PERCENTAGE">
                      <a:rPr lang="en-US" baseline="0">
                        <a:solidFill>
                          <a:srgbClr val="7030A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>
                      <a:solidFill>
                        <a:srgbClr val="7030A0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9464"/>
                        <a:gd name="adj2" fmla="val 25115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26E-4070-B40A-E2AD7E3A131F}"/>
                </c:ext>
              </c:extLst>
            </c:dLbl>
            <c:dLbl>
              <c:idx val="4"/>
              <c:layout>
                <c:manualLayout>
                  <c:x val="-2.4533478585871328E-2"/>
                  <c:y val="4.129328608908960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8887E1-F4CD-4985-96E4-6F3B26D81813}" type="CATEGORYNAME">
                      <a:rPr lang="en-US">
                        <a:solidFill>
                          <a:srgbClr val="00206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0B4E74DE-3976-4E0C-97F8-2CF355D28B7C}" type="PERCENTAGE">
                      <a:rPr lang="en-US" baseline="0">
                        <a:solidFill>
                          <a:srgbClr val="00206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768295677655602"/>
                      <c:h val="0.113659676829901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26E-4070-B40A-E2AD7E3A131F}"/>
                </c:ext>
              </c:extLst>
            </c:dLbl>
            <c:dLbl>
              <c:idx val="5"/>
              <c:layout>
                <c:manualLayout>
                  <c:x val="0"/>
                  <c:y val="-5.663066494768073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4A8D5F-76F3-4EB5-9D25-73AC166C9B16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
</a:t>
                    </a:r>
                    <a:fld id="{2B87B4DF-A1E5-4C7A-B299-FC992753E8B1}" type="PERCENTAG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26E-4070-B40A-E2AD7E3A131F}"/>
                </c:ext>
              </c:extLst>
            </c:dLbl>
            <c:dLbl>
              <c:idx val="6"/>
              <c:layout>
                <c:manualLayout>
                  <c:x val="6.0768923059844472E-2"/>
                  <c:y val="-3.775377663178715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08CCD7-097F-43B0-B436-6D1AF7503719}" type="CATEGORYNAME">
                      <a:rPr lang="en-US">
                        <a:solidFill>
                          <a:srgbClr val="00B05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D38BEB56-81BA-4F29-B6E3-44772A4E0F75}" type="PERCENTAG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26E-4070-B40A-E2AD7E3A131F}"/>
                </c:ext>
              </c:extLst>
            </c:dLbl>
            <c:dLbl>
              <c:idx val="7"/>
              <c:layout>
                <c:manualLayout>
                  <c:x val="0.25826792300433898"/>
                  <c:y val="-5.42710539081940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326E-4070-B40A-E2AD7E3A131F}"/>
                </c:ext>
              </c:extLst>
            </c:dLbl>
            <c:dLbl>
              <c:idx val="8"/>
              <c:layout>
                <c:manualLayout>
                  <c:x val="0.40867100757745395"/>
                  <c:y val="2.186523350952381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326E-4070-B40A-E2AD7E3A131F}"/>
                </c:ext>
              </c:extLst>
            </c:dLbl>
            <c:dLbl>
              <c:idx val="9"/>
              <c:layout>
                <c:manualLayout>
                  <c:x val="0.40715178450095796"/>
                  <c:y val="0.1085421078163880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ln>
                        <a:noFill/>
                      </a:ln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32039"/>
                        <a:gd name="adj2" fmla="val -3760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326E-4070-B40A-E2AD7E3A131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'Analyse QU Satisf 2018-2025'!$AB$10:$AB$19</c:f>
              <c:strCache>
                <c:ptCount val="10"/>
                <c:pt idx="0">
                  <c:v>Médecin généraliste</c:v>
                </c:pt>
                <c:pt idx="1">
                  <c:v>Sage-Femme</c:v>
                </c:pt>
                <c:pt idx="2">
                  <c:v>Podologue/Orthopédiste /Orthésiste</c:v>
                </c:pt>
                <c:pt idx="3">
                  <c:v>Médecin Spécialiste</c:v>
                </c:pt>
                <c:pt idx="4">
                  <c:v>Psychologue/Neuropsychologue /Psychiatre</c:v>
                </c:pt>
                <c:pt idx="5">
                  <c:v>Diététicienne/Nutritionniste</c:v>
                </c:pt>
                <c:pt idx="6">
                  <c:v>Infirmier-e</c:v>
                </c:pt>
                <c:pt idx="7">
                  <c:v>Ostéopathe/Chiropracteur</c:v>
                </c:pt>
                <c:pt idx="8">
                  <c:v>Kinésithérapeute /Professeur APA</c:v>
                </c:pt>
                <c:pt idx="9">
                  <c:v>non précisé</c:v>
                </c:pt>
              </c:strCache>
            </c:strRef>
          </c:cat>
          <c:val>
            <c:numRef>
              <c:f>'Analyse QU Satisf 2018-2025'!$AC$10:$AC$19</c:f>
              <c:numCache>
                <c:formatCode>0.00%</c:formatCode>
                <c:ptCount val="10"/>
                <c:pt idx="0">
                  <c:v>0.56299999999999994</c:v>
                </c:pt>
                <c:pt idx="1">
                  <c:v>0.189</c:v>
                </c:pt>
                <c:pt idx="2">
                  <c:v>8.5999999999999993E-2</c:v>
                </c:pt>
                <c:pt idx="3">
                  <c:v>7.9000000000000001E-2</c:v>
                </c:pt>
                <c:pt idx="4">
                  <c:v>2.5999999999999999E-2</c:v>
                </c:pt>
                <c:pt idx="5">
                  <c:v>2.3E-2</c:v>
                </c:pt>
                <c:pt idx="6">
                  <c:v>7.0000000000000001E-3</c:v>
                </c:pt>
                <c:pt idx="7">
                  <c:v>3.0000000000000001E-3</c:v>
                </c:pt>
                <c:pt idx="8">
                  <c:v>3.0000000000000001E-3</c:v>
                </c:pt>
                <c:pt idx="9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26E-4070-B40A-E2AD7E3A131F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solidFill>
                  <a:srgbClr val="00B050"/>
                </a:solidFill>
                <a:latin typeface="+mj-lt"/>
              </a:rPr>
              <a:t>TAUX DE SATISFACTION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'Analyse QU Satisf 2018-2025'!$F$74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'Analyse QU Satisf 2018-2025'!$B$75:$B$100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2018-2025'!$F$75:$F$94</c:f>
              <c:numCache>
                <c:formatCode>0.00%</c:formatCode>
                <c:ptCount val="11"/>
                <c:pt idx="0">
                  <c:v>0.98299999999999998</c:v>
                </c:pt>
                <c:pt idx="1">
                  <c:v>0.97699999999999998</c:v>
                </c:pt>
                <c:pt idx="2">
                  <c:v>0.96399999999999997</c:v>
                </c:pt>
                <c:pt idx="3">
                  <c:v>0.96799999999999997</c:v>
                </c:pt>
                <c:pt idx="4">
                  <c:v>0.93700000000000006</c:v>
                </c:pt>
                <c:pt idx="5">
                  <c:v>0.98099999999999998</c:v>
                </c:pt>
                <c:pt idx="6">
                  <c:v>0.93799999999999994</c:v>
                </c:pt>
                <c:pt idx="7">
                  <c:v>0.99199999999999999</c:v>
                </c:pt>
                <c:pt idx="8">
                  <c:v>0.99199999999999999</c:v>
                </c:pt>
                <c:pt idx="9">
                  <c:v>0.9910000000000001</c:v>
                </c:pt>
                <c:pt idx="1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6-4E50-9577-8A82735D2EEB}"/>
            </c:ext>
          </c:extLst>
        </c:ser>
        <c:ser>
          <c:idx val="1"/>
          <c:order val="1"/>
          <c:tx>
            <c:strRef>
              <c:f>'Analyse QU Satisf 2018-2025'!$G$74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'Analyse QU Satisf 2018-2025'!$B$75:$B$100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2018-2025'!$G$75:$G$94</c:f>
              <c:numCache>
                <c:formatCode>0.00%</c:formatCode>
                <c:ptCount val="11"/>
                <c:pt idx="0">
                  <c:v>0.98299999999999998</c:v>
                </c:pt>
                <c:pt idx="1">
                  <c:v>0.97199999999999998</c:v>
                </c:pt>
                <c:pt idx="2">
                  <c:v>0.95599999999999996</c:v>
                </c:pt>
                <c:pt idx="3">
                  <c:v>0.96</c:v>
                </c:pt>
                <c:pt idx="4">
                  <c:v>0.91</c:v>
                </c:pt>
                <c:pt idx="5">
                  <c:v>0.97599999999999998</c:v>
                </c:pt>
                <c:pt idx="6">
                  <c:v>0.93100000000000005</c:v>
                </c:pt>
                <c:pt idx="7">
                  <c:v>0.98799999999999999</c:v>
                </c:pt>
                <c:pt idx="8">
                  <c:v>0.98899999999999999</c:v>
                </c:pt>
                <c:pt idx="9">
                  <c:v>0.98899999999999999</c:v>
                </c:pt>
                <c:pt idx="10">
                  <c:v>0.98599999999999999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36-4E50-9577-8A82735D2EEB}"/>
            </c:ext>
          </c:extLst>
        </c:ser>
        <c:ser>
          <c:idx val="2"/>
          <c:order val="2"/>
          <c:tx>
            <c:strRef>
              <c:f>'Analyse QU Satisf 2018-2025'!$H$74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'Analyse QU Satisf 2018-2025'!$B$75:$B$100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2018-2025'!$H$75:$H$94</c:f>
              <c:numCache>
                <c:formatCode>0.00%</c:formatCode>
                <c:ptCount val="11"/>
                <c:pt idx="0">
                  <c:v>0.98799999999999999</c:v>
                </c:pt>
                <c:pt idx="1">
                  <c:v>0.97899999999999998</c:v>
                </c:pt>
                <c:pt idx="2">
                  <c:v>0.96599999999999997</c:v>
                </c:pt>
                <c:pt idx="3">
                  <c:v>0.96899999999999997</c:v>
                </c:pt>
                <c:pt idx="4">
                  <c:v>0.93400000000000005</c:v>
                </c:pt>
                <c:pt idx="5">
                  <c:v>0.98599999999999999</c:v>
                </c:pt>
                <c:pt idx="6">
                  <c:v>0.93700000000000006</c:v>
                </c:pt>
                <c:pt idx="7">
                  <c:v>0.99099999999999999</c:v>
                </c:pt>
                <c:pt idx="8">
                  <c:v>0.995</c:v>
                </c:pt>
                <c:pt idx="9">
                  <c:v>0.996</c:v>
                </c:pt>
                <c:pt idx="1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6-4E50-9577-8A82735D2EEB}"/>
            </c:ext>
          </c:extLst>
        </c:ser>
        <c:ser>
          <c:idx val="3"/>
          <c:order val="3"/>
          <c:tx>
            <c:strRef>
              <c:f>'Analyse QU Satisf 2018-2025'!$I$74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'Analyse QU Satisf 2018-2025'!$B$75:$B$100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2018-2025'!$I$75:$I$94</c:f>
              <c:numCache>
                <c:formatCode>0.00%</c:formatCode>
                <c:ptCount val="11"/>
                <c:pt idx="0">
                  <c:v>0.99099999999999999</c:v>
                </c:pt>
                <c:pt idx="1">
                  <c:v>0.98399999999999999</c:v>
                </c:pt>
                <c:pt idx="2">
                  <c:v>0.97399999999999998</c:v>
                </c:pt>
                <c:pt idx="3">
                  <c:v>0.96899999999999997</c:v>
                </c:pt>
                <c:pt idx="4">
                  <c:v>0.93200000000000005</c:v>
                </c:pt>
                <c:pt idx="5">
                  <c:v>0.98899999999999999</c:v>
                </c:pt>
                <c:pt idx="6">
                  <c:v>0.93600000000000005</c:v>
                </c:pt>
                <c:pt idx="7">
                  <c:v>0.99299999999999999</c:v>
                </c:pt>
                <c:pt idx="8">
                  <c:v>0.995</c:v>
                </c:pt>
                <c:pt idx="9">
                  <c:v>0.995</c:v>
                </c:pt>
                <c:pt idx="10">
                  <c:v>0.99299999999999999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36-4E50-9577-8A82735D2EEB}"/>
            </c:ext>
          </c:extLst>
        </c:ser>
        <c:ser>
          <c:idx val="4"/>
          <c:order val="4"/>
          <c:tx>
            <c:strRef>
              <c:f>'Analyse QU Satisf 2018-2025'!$J$74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162D0"/>
            </a:solidFill>
            <a:ln>
              <a:noFill/>
            </a:ln>
            <a:effectLst/>
          </c:spPr>
          <c:invertIfNegative val="0"/>
          <c:val>
            <c:numRef>
              <c:f>'Analyse QU Satisf 2018-2025'!$J$76:$J$94</c:f>
              <c:numCache>
                <c:formatCode>0.00%</c:formatCode>
                <c:ptCount val="11"/>
                <c:pt idx="0">
                  <c:v>0.98699999999999999</c:v>
                </c:pt>
                <c:pt idx="1">
                  <c:v>0.98099999999999998</c:v>
                </c:pt>
                <c:pt idx="2">
                  <c:v>0.96799999999999997</c:v>
                </c:pt>
                <c:pt idx="3">
                  <c:v>0.97099999999999997</c:v>
                </c:pt>
                <c:pt idx="4">
                  <c:v>0.94299999999999995</c:v>
                </c:pt>
                <c:pt idx="5">
                  <c:v>0.98799999999999999</c:v>
                </c:pt>
                <c:pt idx="6">
                  <c:v>0.94199999999999995</c:v>
                </c:pt>
                <c:pt idx="7">
                  <c:v>0.98899999999999999</c:v>
                </c:pt>
                <c:pt idx="8">
                  <c:v>0.99</c:v>
                </c:pt>
                <c:pt idx="9">
                  <c:v>0.98899999999999999</c:v>
                </c:pt>
                <c:pt idx="10">
                  <c:v>0.98799999999999999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6-4E50-9577-8A82735D2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900848"/>
        <c:axId val="471901264"/>
      </c:barChart>
      <c:catAx>
        <c:axId val="47190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901264"/>
        <c:crosses val="autoZero"/>
        <c:auto val="1"/>
        <c:lblAlgn val="ctr"/>
        <c:lblOffset val="100"/>
        <c:noMultiLvlLbl val="0"/>
      </c:catAx>
      <c:valAx>
        <c:axId val="47190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900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TAUX d'EXCELLENCE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'Analyse QU Satisf 2018-2025'!$F$103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'Analyse QU Satisf 2018-2025'!$B$104:$B$123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2018-2025'!$F$104:$F$123</c:f>
              <c:numCache>
                <c:formatCode>0.00%</c:formatCode>
                <c:ptCount val="11"/>
                <c:pt idx="0">
                  <c:v>0.65100000000000002</c:v>
                </c:pt>
                <c:pt idx="1">
                  <c:v>0.627</c:v>
                </c:pt>
                <c:pt idx="2">
                  <c:v>0.62</c:v>
                </c:pt>
                <c:pt idx="3">
                  <c:v>0.54</c:v>
                </c:pt>
                <c:pt idx="4">
                  <c:v>0.48</c:v>
                </c:pt>
                <c:pt idx="5">
                  <c:v>0.39300000000000002</c:v>
                </c:pt>
                <c:pt idx="6">
                  <c:v>0.46400000000000002</c:v>
                </c:pt>
                <c:pt idx="7">
                  <c:v>0.67</c:v>
                </c:pt>
                <c:pt idx="8">
                  <c:v>0.69799999999999995</c:v>
                </c:pt>
                <c:pt idx="9">
                  <c:v>0.72699999999999998</c:v>
                </c:pt>
                <c:pt idx="10">
                  <c:v>0.71099999999999997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E-44B4-97EA-8B389CD7DC29}"/>
            </c:ext>
          </c:extLst>
        </c:ser>
        <c:ser>
          <c:idx val="1"/>
          <c:order val="1"/>
          <c:tx>
            <c:strRef>
              <c:f>'Analyse QU Satisf 2018-2025'!$G$103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'Analyse QU Satisf 2018-2025'!$B$104:$B$123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2018-2025'!$G$104:$G$123</c:f>
              <c:numCache>
                <c:formatCode>0.00%</c:formatCode>
                <c:ptCount val="11"/>
                <c:pt idx="0">
                  <c:v>0.66700000000000004</c:v>
                </c:pt>
                <c:pt idx="1">
                  <c:v>0.624</c:v>
                </c:pt>
                <c:pt idx="2">
                  <c:v>0.60499999999999998</c:v>
                </c:pt>
                <c:pt idx="3">
                  <c:v>0.54200000000000004</c:v>
                </c:pt>
                <c:pt idx="4">
                  <c:v>0.46600000000000003</c:v>
                </c:pt>
                <c:pt idx="5">
                  <c:v>0.42599999999999999</c:v>
                </c:pt>
                <c:pt idx="6">
                  <c:v>0.47799999999999998</c:v>
                </c:pt>
                <c:pt idx="7">
                  <c:v>0.64800000000000002</c:v>
                </c:pt>
                <c:pt idx="8">
                  <c:v>0.66700000000000004</c:v>
                </c:pt>
                <c:pt idx="9">
                  <c:v>0.69399999999999995</c:v>
                </c:pt>
                <c:pt idx="10">
                  <c:v>0.68200000000000005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E-44B4-97EA-8B389CD7DC29}"/>
            </c:ext>
          </c:extLst>
        </c:ser>
        <c:ser>
          <c:idx val="2"/>
          <c:order val="2"/>
          <c:tx>
            <c:strRef>
              <c:f>'Analyse QU Satisf 2018-2025'!$H$103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'Analyse QU Satisf 2018-2025'!$B$104:$B$123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2018-2025'!$H$104:$H$123</c:f>
              <c:numCache>
                <c:formatCode>0.00%</c:formatCode>
                <c:ptCount val="11"/>
                <c:pt idx="0">
                  <c:v>0.64500000000000002</c:v>
                </c:pt>
                <c:pt idx="1">
                  <c:v>0.60499999999999998</c:v>
                </c:pt>
                <c:pt idx="2">
                  <c:v>0.59199999999999997</c:v>
                </c:pt>
                <c:pt idx="3">
                  <c:v>0.52200000000000002</c:v>
                </c:pt>
                <c:pt idx="4">
                  <c:v>0.46500000000000002</c:v>
                </c:pt>
                <c:pt idx="5">
                  <c:v>0.439</c:v>
                </c:pt>
                <c:pt idx="6">
                  <c:v>0.44</c:v>
                </c:pt>
                <c:pt idx="7">
                  <c:v>0.628</c:v>
                </c:pt>
                <c:pt idx="8">
                  <c:v>0.66200000000000003</c:v>
                </c:pt>
                <c:pt idx="9">
                  <c:v>0.69499999999999995</c:v>
                </c:pt>
                <c:pt idx="10">
                  <c:v>0.68200000000000005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EE-44B4-97EA-8B389CD7DC29}"/>
            </c:ext>
          </c:extLst>
        </c:ser>
        <c:ser>
          <c:idx val="3"/>
          <c:order val="3"/>
          <c:tx>
            <c:strRef>
              <c:f>'Analyse QU Satisf 2018-2025'!$I$103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'Analyse QU Satisf 2018-2025'!$B$104:$B$123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2018-2025'!$I$104:$I$123</c:f>
              <c:numCache>
                <c:formatCode>0.00%</c:formatCode>
                <c:ptCount val="11"/>
                <c:pt idx="0">
                  <c:v>0.72699999999999998</c:v>
                </c:pt>
                <c:pt idx="1">
                  <c:v>0.68400000000000005</c:v>
                </c:pt>
                <c:pt idx="2">
                  <c:v>0.68200000000000005</c:v>
                </c:pt>
                <c:pt idx="3">
                  <c:v>0.55900000000000005</c:v>
                </c:pt>
                <c:pt idx="4">
                  <c:v>0.49</c:v>
                </c:pt>
                <c:pt idx="5">
                  <c:v>0.47299999999999998</c:v>
                </c:pt>
                <c:pt idx="6">
                  <c:v>0.47499999999999998</c:v>
                </c:pt>
                <c:pt idx="7">
                  <c:v>0.67800000000000005</c:v>
                </c:pt>
                <c:pt idx="8">
                  <c:v>0.71099999999999997</c:v>
                </c:pt>
                <c:pt idx="9">
                  <c:v>0.73799999999999999</c:v>
                </c:pt>
                <c:pt idx="10">
                  <c:v>0.72499999999999998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EE-44B4-97EA-8B389CD7DC29}"/>
            </c:ext>
          </c:extLst>
        </c:ser>
        <c:ser>
          <c:idx val="4"/>
          <c:order val="4"/>
          <c:tx>
            <c:strRef>
              <c:f>'Analyse QU Satisf 2018-2025'!$J$103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162D0"/>
            </a:solidFill>
            <a:ln>
              <a:noFill/>
            </a:ln>
            <a:effectLst/>
          </c:spPr>
          <c:invertIfNegative val="0"/>
          <c:cat>
            <c:strRef>
              <c:f>'Analyse QU Satisf 2018-2025'!$B$104:$B$123</c:f>
              <c:strCache>
                <c:ptCount val="11"/>
                <c:pt idx="0">
                  <c:v>Info à l'accueil</c:v>
                </c:pt>
                <c:pt idx="1">
                  <c:v>Confidentialité à l'accueil</c:v>
                </c:pt>
                <c:pt idx="2">
                  <c:v>Accueil téléphonique</c:v>
                </c:pt>
                <c:pt idx="3">
                  <c:v>Créneaux pour prise de rendez-vous</c:v>
                </c:pt>
                <c:pt idx="4">
                  <c:v>Délai pour RDV</c:v>
                </c:pt>
                <c:pt idx="5">
                  <c:v>Diversité des info</c:v>
                </c:pt>
                <c:pt idx="6">
                  <c:v>Temps d'attente satisfaisant</c:v>
                </c:pt>
                <c:pt idx="7">
                  <c:v>Temps consacré à la consultation satisfaisant</c:v>
                </c:pt>
                <c:pt idx="8">
                  <c:v>Infos données par PDS</c:v>
                </c:pt>
                <c:pt idx="9">
                  <c:v>Qualité de l'écoute</c:v>
                </c:pt>
                <c:pt idx="10">
                  <c:v>Qualité du suivi</c:v>
                </c:pt>
              </c:strCache>
            </c:strRef>
          </c:cat>
          <c:val>
            <c:numRef>
              <c:f>'Analyse QU Satisf 2018-2025'!$J$104:$J$123</c:f>
              <c:numCache>
                <c:formatCode>0.00%</c:formatCode>
                <c:ptCount val="11"/>
                <c:pt idx="0">
                  <c:v>0.68300000000000005</c:v>
                </c:pt>
                <c:pt idx="1">
                  <c:v>0.68600000000000005</c:v>
                </c:pt>
                <c:pt idx="2">
                  <c:v>0.63600000000000001</c:v>
                </c:pt>
                <c:pt idx="3">
                  <c:v>0.58099999999999996</c:v>
                </c:pt>
                <c:pt idx="4">
                  <c:v>0.54500000000000004</c:v>
                </c:pt>
                <c:pt idx="5">
                  <c:v>0.55900000000000005</c:v>
                </c:pt>
                <c:pt idx="6">
                  <c:v>0.52500000000000002</c:v>
                </c:pt>
                <c:pt idx="7">
                  <c:v>0.67600000000000005</c:v>
                </c:pt>
                <c:pt idx="8">
                  <c:v>0.73199999999999998</c:v>
                </c:pt>
                <c:pt idx="9">
                  <c:v>0.75700000000000001</c:v>
                </c:pt>
                <c:pt idx="1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EE-44B4-97EA-8B389CD7D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2781392"/>
        <c:axId val="712784272"/>
      </c:barChart>
      <c:catAx>
        <c:axId val="71278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2784272"/>
        <c:crosses val="autoZero"/>
        <c:auto val="1"/>
        <c:lblAlgn val="ctr"/>
        <c:lblOffset val="100"/>
        <c:noMultiLvlLbl val="0"/>
      </c:catAx>
      <c:valAx>
        <c:axId val="71278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2781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du score global et de la satisfaction générale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'Analyse QU Satisf 2018-2025'!$B$37</c:f>
              <c:strCache>
                <c:ptCount val="1"/>
                <c:pt idx="0">
                  <c:v>SCORE GLOBAL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7-411D-BDBA-7F4056117D9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7-411D-BDBA-7F4056117D96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37-411D-BDBA-7F4056117D9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37-411D-BDBA-7F4056117D9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37-411D-BDBA-7F4056117D96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37-411D-BDBA-7F4056117D96}"/>
              </c:ext>
            </c:extLst>
          </c:dPt>
          <c:dPt>
            <c:idx val="7"/>
            <c:invertIfNegative val="0"/>
            <c:bubble3D val="0"/>
            <c:spPr>
              <a:solidFill>
                <a:srgbClr val="A162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37-411D-BDBA-7F4056117D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'Analyse QU Satisf 2018-2025'!$C$36:$J$36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 formatCode="0">
                  <c:v>2021</c:v>
                </c:pt>
                <c:pt idx="4" formatCode="0">
                  <c:v>2022</c:v>
                </c:pt>
                <c:pt idx="5" formatCode="0">
                  <c:v>2023</c:v>
                </c:pt>
                <c:pt idx="6" formatCode="0">
                  <c:v>2024</c:v>
                </c:pt>
                <c:pt idx="7" formatCode="0">
                  <c:v>2025</c:v>
                </c:pt>
              </c:numCache>
            </c:numRef>
          </c:cat>
          <c:val>
            <c:numRef>
              <c:f>'Analyse QU Satisf 2018-2025'!$C$37:$J$37</c:f>
              <c:numCache>
                <c:formatCode>General</c:formatCode>
                <c:ptCount val="8"/>
                <c:pt idx="0">
                  <c:v>82.8</c:v>
                </c:pt>
                <c:pt idx="1">
                  <c:v>77.2</c:v>
                </c:pt>
                <c:pt idx="2">
                  <c:v>77.8</c:v>
                </c:pt>
                <c:pt idx="3" formatCode="0.0">
                  <c:v>74.2</c:v>
                </c:pt>
                <c:pt idx="4" formatCode="0.0">
                  <c:v>83.8</c:v>
                </c:pt>
                <c:pt idx="5" formatCode="0.0">
                  <c:v>83.8</c:v>
                </c:pt>
                <c:pt idx="6" formatCode="0.0">
                  <c:v>84.8</c:v>
                </c:pt>
                <c:pt idx="7" formatCode="0.0">
                  <c:v>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37-411D-BDBA-7F4056117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1833040"/>
        <c:axId val="991808912"/>
      </c:barChart>
      <c:lineChart>
        <c:grouping val="stacked"/>
        <c:varyColors val="0"/>
        <c:ser>
          <c:idx val="1"/>
          <c:order val="1"/>
          <c:tx>
            <c:strRef>
              <c:f>'Analyse QU Satisf 2018-2025'!$B$38</c:f>
              <c:strCache>
                <c:ptCount val="1"/>
                <c:pt idx="0">
                  <c:v>Satisfaction générale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'Analyse QU Satisf 2018-2025'!$C$36:$J$36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 formatCode="0">
                  <c:v>2021</c:v>
                </c:pt>
                <c:pt idx="4" formatCode="0">
                  <c:v>2022</c:v>
                </c:pt>
                <c:pt idx="5" formatCode="0">
                  <c:v>2023</c:v>
                </c:pt>
                <c:pt idx="6" formatCode="0">
                  <c:v>2024</c:v>
                </c:pt>
                <c:pt idx="7" formatCode="0">
                  <c:v>2025</c:v>
                </c:pt>
              </c:numCache>
            </c:numRef>
          </c:cat>
          <c:val>
            <c:numRef>
              <c:f>'Analyse QU Satisf 2018-2025'!$C$38:$J$38</c:f>
              <c:numCache>
                <c:formatCode>General</c:formatCode>
                <c:ptCount val="8"/>
                <c:pt idx="0">
                  <c:v>8.9</c:v>
                </c:pt>
                <c:pt idx="1">
                  <c:v>8.8000000000000007</c:v>
                </c:pt>
                <c:pt idx="2">
                  <c:v>8.8000000000000007</c:v>
                </c:pt>
                <c:pt idx="3" formatCode="0.0">
                  <c:v>9.1</c:v>
                </c:pt>
                <c:pt idx="4" formatCode="0.0">
                  <c:v>9</c:v>
                </c:pt>
                <c:pt idx="5" formatCode="0.0">
                  <c:v>9</c:v>
                </c:pt>
                <c:pt idx="6" formatCode="0.0">
                  <c:v>9.1</c:v>
                </c:pt>
                <c:pt idx="7" formatCode="0.0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F37-411D-BDBA-7F4056117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811824"/>
        <c:axId val="991818064"/>
      </c:lineChart>
      <c:catAx>
        <c:axId val="99183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1808912"/>
        <c:crosses val="autoZero"/>
        <c:auto val="1"/>
        <c:lblAlgn val="ctr"/>
        <c:lblOffset val="100"/>
        <c:noMultiLvlLbl val="0"/>
      </c:catAx>
      <c:valAx>
        <c:axId val="99180891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1833040"/>
        <c:crosses val="autoZero"/>
        <c:crossBetween val="between"/>
      </c:valAx>
      <c:valAx>
        <c:axId val="991818064"/>
        <c:scaling>
          <c:orientation val="minMax"/>
          <c:max val="10"/>
          <c:min val="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1811824"/>
        <c:crosses val="max"/>
        <c:crossBetween val="between"/>
      </c:valAx>
      <c:catAx>
        <c:axId val="99181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1818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3T12:16:10.65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1,'1497'0,"-1472"0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12:16:14.64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0,'3754'57'0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12:16:20.6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 0,'3472'-30'0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12:16:25.33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0,'2879'84'0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3T12:16:27.8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0,'10'0,"8"0,10 0,5 0,2 0,0 0,-1 0,-2 0,4 0,4 0,1 5,-1 1,-4 0,-2-1,-3-1,-6-2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3T12:16:29.7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0,'1977'0,"-1953"0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3T12:16:33.59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1,'483'0,"-438"2,57 10,22 1,-26-11,-45-2,0 2,-1 2,95 20,-86-12,0-3,1-3,-1-2,99-7,-41 1,-86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12:16:35.83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 0,'1666'-84'0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A1C8CFD-BE9A-42AA-960E-0D93D0A66735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D3197A6-CB22-4644-8A1F-2DC20E487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6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ALIMENTATION </a:t>
            </a:r>
            <a:r>
              <a:rPr lang="fr-FR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fr-FR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nutriments, aliments, déterminants sociaux, culturels, économiques, sensoriels et cognitifs</a:t>
            </a:r>
            <a:br>
              <a:rPr lang="fr-FR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comportements alimentaires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97A6-CB22-4644-8A1F-2DC20E4878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7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36% (14/38) à plus de 80%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55% (21/38) à plus de 50% de l’objectif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197A6-CB22-4644-8A1F-2DC20E4878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62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000" t="3000" r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chart" Target="../charts/chart2.xml"/><Relationship Id="rId9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9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1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7.png"/><Relationship Id="rId19" Type="http://schemas.openxmlformats.org/officeDocument/2006/relationships/customXml" Target="../ink/ink8.xml"/><Relationship Id="rId4" Type="http://schemas.openxmlformats.org/officeDocument/2006/relationships/image" Target="../media/image4.jpeg"/><Relationship Id="rId9" Type="http://schemas.openxmlformats.org/officeDocument/2006/relationships/customXml" Target="../ink/ink3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microsoft.com/office/2007/relationships/hdphoto" Target="../media/hdphoto1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3.wdp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chart" Target="../charts/chart8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47642" y="0"/>
            <a:ext cx="2164702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699" y="932689"/>
            <a:ext cx="8680360" cy="49143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800" dirty="0">
                <a:latin typeface="AR ESSENCE" panose="02000000000000000000" pitchFamily="2" charset="0"/>
              </a:rPr>
              <a:t>Questionnaire de satisfaction 2025</a:t>
            </a:r>
            <a:br>
              <a:rPr lang="fr-FR" sz="8900" dirty="0">
                <a:latin typeface="AR ESSENCE" panose="02000000000000000000" pitchFamily="2" charset="0"/>
              </a:rPr>
            </a:b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Restitution des résultats de l’enquête</a:t>
            </a:r>
            <a:br>
              <a:rPr lang="fr-FR" sz="27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fr-FR" sz="27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fr-FR" sz="1200" dirty="0"/>
            </a:b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Journée de la coordination</a:t>
            </a:r>
            <a:b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Mardi 9 décembre 2025 – Beaune – Palais des Congrès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6800" y="4889500"/>
            <a:ext cx="1752600" cy="10541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0" y="6386513"/>
            <a:ext cx="8590208" cy="314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Valentin DAUCOURT – Tim DUCARROZ – Céline VAANANEN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9887879" y="3959744"/>
            <a:ext cx="1884227" cy="702744"/>
            <a:chOff x="9887879" y="3959744"/>
            <a:chExt cx="1884227" cy="70274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7879" y="3959744"/>
              <a:ext cx="1884227" cy="629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Rectangle 2"/>
            <p:cNvSpPr/>
            <p:nvPr/>
          </p:nvSpPr>
          <p:spPr>
            <a:xfrm>
              <a:off x="9893300" y="4432300"/>
              <a:ext cx="1168400" cy="230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250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BCD0-7F94-2905-0CBF-C680AB58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>
            <a:extLst>
              <a:ext uri="{FF2B5EF4-FFF2-40B4-BE49-F238E27FC236}">
                <a16:creationId xmlns:a16="http://schemas.microsoft.com/office/drawing/2014/main" id="{316A1B26-2DD8-90F5-0F3A-90E108B717EA}"/>
              </a:ext>
            </a:extLst>
          </p:cNvPr>
          <p:cNvSpPr txBox="1">
            <a:spLocks/>
          </p:cNvSpPr>
          <p:nvPr/>
        </p:nvSpPr>
        <p:spPr>
          <a:xfrm>
            <a:off x="92183" y="2072640"/>
            <a:ext cx="3184074" cy="3616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latin typeface="+mj-lt"/>
              </a:rPr>
              <a:t>QUESTIONNAIRE SATISFACTION </a:t>
            </a:r>
            <a:r>
              <a:rPr lang="fr-FR" sz="4000" b="1" dirty="0">
                <a:latin typeface="+mj-lt"/>
              </a:rPr>
              <a:t>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3200" b="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latin typeface="+mj-lt"/>
              </a:rPr>
              <a:t>Usagers participants</a:t>
            </a:r>
            <a:endParaRPr lang="fr-FR" sz="2000" dirty="0"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0779ADF-6510-50EE-6F1A-51F84DD84EA1}"/>
              </a:ext>
            </a:extLst>
          </p:cNvPr>
          <p:cNvGrpSpPr/>
          <p:nvPr/>
        </p:nvGrpSpPr>
        <p:grpSpPr>
          <a:xfrm>
            <a:off x="92183" y="932230"/>
            <a:ext cx="3124637" cy="1065690"/>
            <a:chOff x="6591536" y="3108162"/>
            <a:chExt cx="3846692" cy="1311955"/>
          </a:xfrm>
        </p:grpSpPr>
        <p:pic>
          <p:nvPicPr>
            <p:cNvPr id="4" name="Picture 50" descr="Smileys">
              <a:extLst>
                <a:ext uri="{FF2B5EF4-FFF2-40B4-BE49-F238E27FC236}">
                  <a16:creationId xmlns:a16="http://schemas.microsoft.com/office/drawing/2014/main" id="{28E829B3-31BD-D876-79D9-D78C110DE4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0" descr="Smileys">
              <a:extLst>
                <a:ext uri="{FF2B5EF4-FFF2-40B4-BE49-F238E27FC236}">
                  <a16:creationId xmlns:a16="http://schemas.microsoft.com/office/drawing/2014/main" id="{758DE00B-1659-E9E1-31A2-2D178D8481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0" descr="Smileys">
              <a:extLst>
                <a:ext uri="{FF2B5EF4-FFF2-40B4-BE49-F238E27FC236}">
                  <a16:creationId xmlns:a16="http://schemas.microsoft.com/office/drawing/2014/main" id="{AE98D02E-8AD6-2B89-693D-AE58A36941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77DCDE52-5F1E-D565-FAA7-BF84A317AE3B}"/>
              </a:ext>
            </a:extLst>
          </p:cNvPr>
          <p:cNvSpPr txBox="1">
            <a:spLocks/>
          </p:cNvSpPr>
          <p:nvPr/>
        </p:nvSpPr>
        <p:spPr>
          <a:xfrm>
            <a:off x="3441699" y="774699"/>
            <a:ext cx="8351777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b="1" dirty="0"/>
              <a:t>PARTICIPATION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6 467 usagers répondants </a:t>
            </a:r>
            <a:r>
              <a:rPr lang="fr-FR" sz="2400" dirty="0">
                <a:sym typeface="Wingdings 3" panose="05040102010807070707" pitchFamily="18" charset="2"/>
              </a:rPr>
              <a:t></a:t>
            </a:r>
            <a:endParaRPr lang="fr-FR" sz="24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28 à 346 répondants par structure </a:t>
            </a:r>
            <a:r>
              <a:rPr lang="fr-FR" sz="2000" dirty="0"/>
              <a:t>(170 en moyenne)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13% à 120% d’atteinte de la cible </a:t>
            </a:r>
            <a:r>
              <a:rPr lang="fr-FR" sz="2000" dirty="0"/>
              <a:t>(61% en moyenne)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TAUX DE REMPLISSAGE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92,3% des items renseignés </a:t>
            </a:r>
            <a:r>
              <a:rPr lang="fr-FR" sz="2400" dirty="0">
                <a:sym typeface="Wingdings 3" panose="05040102010807070707" pitchFamily="18" charset="2"/>
              </a:rPr>
              <a:t>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/>
              <a:t>ECHANTILLON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Âge moyen 56 ans </a:t>
            </a:r>
            <a:r>
              <a:rPr lang="fr-FR" sz="2400" dirty="0">
                <a:sym typeface="Wingdings 3" panose="05040102010807070707" pitchFamily="18" charset="2"/>
              </a:rPr>
              <a:t></a:t>
            </a:r>
            <a:endParaRPr lang="fr-FR" sz="24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H/F 34,8% / 65,2%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26E7937-9F4E-4A10-AC56-40B9745BE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871203"/>
              </p:ext>
            </p:extLst>
          </p:nvPr>
        </p:nvGraphicFramePr>
        <p:xfrm>
          <a:off x="8556031" y="3519877"/>
          <a:ext cx="3121969" cy="246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287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000" t="3000" r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/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1C6E66E-7B9D-86FA-6FBB-4F6E7BE91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584259"/>
              </p:ext>
            </p:extLst>
          </p:nvPr>
        </p:nvGraphicFramePr>
        <p:xfrm>
          <a:off x="2234997" y="1028526"/>
          <a:ext cx="7722005" cy="480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ous-titre 2">
            <a:extLst>
              <a:ext uri="{FF2B5EF4-FFF2-40B4-BE49-F238E27FC236}">
                <a16:creationId xmlns:a16="http://schemas.microsoft.com/office/drawing/2014/main" id="{B0F7B645-7CE5-E453-2124-D731856F1EF5}"/>
              </a:ext>
            </a:extLst>
          </p:cNvPr>
          <p:cNvSpPr txBox="1">
            <a:spLocks/>
          </p:cNvSpPr>
          <p:nvPr/>
        </p:nvSpPr>
        <p:spPr>
          <a:xfrm>
            <a:off x="92183" y="2072640"/>
            <a:ext cx="3184074" cy="3616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C00000"/>
                </a:solidFill>
                <a:latin typeface="+mj-lt"/>
              </a:rPr>
              <a:t>QUESTIONNAIRE SATISFACTION </a:t>
            </a:r>
            <a:r>
              <a:rPr lang="fr-FR" sz="4000" b="1" dirty="0">
                <a:solidFill>
                  <a:srgbClr val="C00000"/>
                </a:solidFill>
                <a:latin typeface="+mj-lt"/>
              </a:rPr>
              <a:t>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3200" b="1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Ancienneté et fréquence de visite</a:t>
            </a:r>
            <a:endParaRPr lang="fr-FR" sz="20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93F2E60-CF25-0B12-0A5E-4BA3852F64F2}"/>
              </a:ext>
            </a:extLst>
          </p:cNvPr>
          <p:cNvGrpSpPr/>
          <p:nvPr/>
        </p:nvGrpSpPr>
        <p:grpSpPr>
          <a:xfrm>
            <a:off x="92183" y="932230"/>
            <a:ext cx="3124637" cy="1065690"/>
            <a:chOff x="6591536" y="3108162"/>
            <a:chExt cx="3846692" cy="1311955"/>
          </a:xfrm>
        </p:grpSpPr>
        <p:pic>
          <p:nvPicPr>
            <p:cNvPr id="14" name="Picture 50" descr="Smileys">
              <a:extLst>
                <a:ext uri="{FF2B5EF4-FFF2-40B4-BE49-F238E27FC236}">
                  <a16:creationId xmlns:a16="http://schemas.microsoft.com/office/drawing/2014/main" id="{A99DB637-CE01-A82A-4ACF-DE021272EA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0" descr="Smileys">
              <a:extLst>
                <a:ext uri="{FF2B5EF4-FFF2-40B4-BE49-F238E27FC236}">
                  <a16:creationId xmlns:a16="http://schemas.microsoft.com/office/drawing/2014/main" id="{6ECFD8E0-92F4-3FED-62B9-EE4C61423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0" descr="Smileys">
              <a:extLst>
                <a:ext uri="{FF2B5EF4-FFF2-40B4-BE49-F238E27FC236}">
                  <a16:creationId xmlns:a16="http://schemas.microsoft.com/office/drawing/2014/main" id="{E6FC1970-D08C-F256-7C13-EFBA9BD8DE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3328DCFB-F749-FB47-EA0F-91064C9A206C}"/>
              </a:ext>
            </a:extLst>
          </p:cNvPr>
          <p:cNvSpPr txBox="1">
            <a:spLocks/>
          </p:cNvSpPr>
          <p:nvPr/>
        </p:nvSpPr>
        <p:spPr>
          <a:xfrm>
            <a:off x="3476423" y="184390"/>
            <a:ext cx="8351777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	         Ancienneté 	   		           Fréquence de CS</a:t>
            </a:r>
            <a:r>
              <a:rPr lang="fr-FR" sz="2000" dirty="0"/>
              <a:t>	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027830C-9CA6-4AA9-1F7F-BAE1965F1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562914"/>
              </p:ext>
            </p:extLst>
          </p:nvPr>
        </p:nvGraphicFramePr>
        <p:xfrm>
          <a:off x="3558556" y="568168"/>
          <a:ext cx="3467277" cy="572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itre 1">
            <a:extLst>
              <a:ext uri="{FF2B5EF4-FFF2-40B4-BE49-F238E27FC236}">
                <a16:creationId xmlns:a16="http://schemas.microsoft.com/office/drawing/2014/main" id="{A6AD7486-CB91-5F0F-19D3-9EC03729AA54}"/>
              </a:ext>
            </a:extLst>
          </p:cNvPr>
          <p:cNvSpPr txBox="1">
            <a:spLocks/>
          </p:cNvSpPr>
          <p:nvPr/>
        </p:nvSpPr>
        <p:spPr>
          <a:xfrm>
            <a:off x="6095999" y="2257663"/>
            <a:ext cx="1691505" cy="37495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17596D"/>
                </a:solidFill>
              </a:rPr>
              <a:t>Plus de 3 ans</a:t>
            </a:r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r>
              <a:rPr lang="fr-FR" sz="1800" b="1" dirty="0">
                <a:solidFill>
                  <a:srgbClr val="5ABDDC"/>
                </a:solidFill>
              </a:rPr>
              <a:t>Entre 1 et 3 ans</a:t>
            </a:r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r>
              <a:rPr lang="fr-FR" sz="1800" b="1" dirty="0">
                <a:solidFill>
                  <a:srgbClr val="B3E1EF"/>
                </a:solidFill>
              </a:rPr>
              <a:t>Moins de 1 an</a:t>
            </a:r>
            <a:endParaRPr lang="fr-FR" sz="1800" dirty="0">
              <a:solidFill>
                <a:srgbClr val="B3E1EF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47C773C6-4972-4BB2-901A-3BD5FD772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454914"/>
              </p:ext>
            </p:extLst>
          </p:nvPr>
        </p:nvGraphicFramePr>
        <p:xfrm>
          <a:off x="7705042" y="568168"/>
          <a:ext cx="3505306" cy="572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205ECF71-486C-C88C-791E-B84192A9CD55}"/>
              </a:ext>
            </a:extLst>
          </p:cNvPr>
          <p:cNvSpPr txBox="1">
            <a:spLocks/>
          </p:cNvSpPr>
          <p:nvPr/>
        </p:nvSpPr>
        <p:spPr>
          <a:xfrm>
            <a:off x="10375691" y="2384508"/>
            <a:ext cx="1691505" cy="37495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115C38"/>
                </a:solidFill>
              </a:rPr>
              <a:t>Plus de 4x/an</a:t>
            </a:r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r>
              <a:rPr lang="fr-FR" sz="1800" b="1" dirty="0">
                <a:solidFill>
                  <a:srgbClr val="47DD95"/>
                </a:solidFill>
              </a:rPr>
              <a:t>Entre 1 et 4 fois</a:t>
            </a:r>
          </a:p>
          <a:p>
            <a:endParaRPr lang="fr-FR" sz="1800" b="1" dirty="0">
              <a:solidFill>
                <a:srgbClr val="47DD95"/>
              </a:solidFill>
            </a:endParaRPr>
          </a:p>
          <a:p>
            <a:endParaRPr lang="fr-FR" sz="1800" b="1" dirty="0"/>
          </a:p>
          <a:p>
            <a:endParaRPr lang="fr-FR" sz="1800" b="1" dirty="0"/>
          </a:p>
          <a:p>
            <a:r>
              <a:rPr lang="fr-FR" sz="1800" b="1" dirty="0">
                <a:solidFill>
                  <a:srgbClr val="84E8B8"/>
                </a:solidFill>
              </a:rPr>
              <a:t>Moins de 1x/an</a:t>
            </a:r>
            <a:endParaRPr lang="fr-FR" sz="1800" dirty="0">
              <a:solidFill>
                <a:srgbClr val="84E8B8"/>
              </a:solidFill>
            </a:endParaRPr>
          </a:p>
        </p:txBody>
      </p:sp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DF6F85C0-18BA-AFC2-5091-9BD512F6D288}"/>
              </a:ext>
            </a:extLst>
          </p:cNvPr>
          <p:cNvSpPr/>
          <p:nvPr/>
        </p:nvSpPr>
        <p:spPr>
          <a:xfrm>
            <a:off x="10375691" y="24557"/>
            <a:ext cx="370716" cy="319665"/>
          </a:xfrm>
          <a:prstGeom prst="star5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1272A-6C67-2345-5057-C1E096A61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B170AF-DD9F-D346-0984-D44D52ED5E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CB52335-A003-8F58-25F4-B3E2FBF1BC03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B78643-35F2-8A09-3B65-53D8F4FCC76F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9EAC27DF-BB94-2544-C030-CE9848B3B4D5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27399FF7-1435-8DD7-8330-E681F90FA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988E6B-B640-9AF8-3CD9-F89FFBD71E6F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1" name="Sous-titre 2">
            <a:extLst>
              <a:ext uri="{FF2B5EF4-FFF2-40B4-BE49-F238E27FC236}">
                <a16:creationId xmlns:a16="http://schemas.microsoft.com/office/drawing/2014/main" id="{2BDA1E5F-CDE8-73DA-371B-5DD559648266}"/>
              </a:ext>
            </a:extLst>
          </p:cNvPr>
          <p:cNvSpPr txBox="1">
            <a:spLocks/>
          </p:cNvSpPr>
          <p:nvPr/>
        </p:nvSpPr>
        <p:spPr>
          <a:xfrm>
            <a:off x="92183" y="2072640"/>
            <a:ext cx="3184074" cy="3616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C00000"/>
                </a:solidFill>
                <a:latin typeface="+mj-lt"/>
              </a:rPr>
              <a:t>QUESTIONNAIRE SATISFACTION </a:t>
            </a:r>
            <a:r>
              <a:rPr lang="fr-FR" sz="4000" b="1" dirty="0">
                <a:solidFill>
                  <a:srgbClr val="C00000"/>
                </a:solidFill>
                <a:latin typeface="+mj-lt"/>
              </a:rPr>
              <a:t>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3200" b="1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Professionnel consulté</a:t>
            </a:r>
            <a:endParaRPr lang="fr-FR" sz="20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A5A3E2-B6D8-6D96-2A88-356DAFFC4856}"/>
              </a:ext>
            </a:extLst>
          </p:cNvPr>
          <p:cNvGrpSpPr/>
          <p:nvPr/>
        </p:nvGrpSpPr>
        <p:grpSpPr>
          <a:xfrm>
            <a:off x="92183" y="932230"/>
            <a:ext cx="3124637" cy="1065690"/>
            <a:chOff x="6591536" y="3108162"/>
            <a:chExt cx="3846692" cy="1311955"/>
          </a:xfrm>
        </p:grpSpPr>
        <p:pic>
          <p:nvPicPr>
            <p:cNvPr id="13" name="Picture 50" descr="Smileys">
              <a:extLst>
                <a:ext uri="{FF2B5EF4-FFF2-40B4-BE49-F238E27FC236}">
                  <a16:creationId xmlns:a16="http://schemas.microsoft.com/office/drawing/2014/main" id="{A55B822C-F850-03A0-C377-7F4A9C5F3D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0" descr="Smileys">
              <a:extLst>
                <a:ext uri="{FF2B5EF4-FFF2-40B4-BE49-F238E27FC236}">
                  <a16:creationId xmlns:a16="http://schemas.microsoft.com/office/drawing/2014/main" id="{3E8EAD25-8B61-04BF-3159-B168C23F2D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0" descr="Smileys">
              <a:extLst>
                <a:ext uri="{FF2B5EF4-FFF2-40B4-BE49-F238E27FC236}">
                  <a16:creationId xmlns:a16="http://schemas.microsoft.com/office/drawing/2014/main" id="{3A58D5BF-3EB9-18F3-8260-0D3CE3E4AF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962E1A7F-D3DF-46B4-9BD6-DA4F805F7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241162"/>
              </p:ext>
            </p:extLst>
          </p:nvPr>
        </p:nvGraphicFramePr>
        <p:xfrm>
          <a:off x="3911600" y="932231"/>
          <a:ext cx="8104736" cy="512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472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15B0C-9C8B-A16E-A47C-3FFB2FE1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722A7-B92E-DD91-0477-0B3C61B05F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DD662F1-919A-A72E-4F86-25894EA25A1D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8FFFB8-CE0C-1EC8-093D-29340379315B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6C14D6C9-B956-25D6-263F-BD3020266601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62D7C135-DB1A-F2FF-BE3C-031857A22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B5811E9-3F4D-9D1A-0450-3A87F5B6039A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1" name="Sous-titre 2">
            <a:extLst>
              <a:ext uri="{FF2B5EF4-FFF2-40B4-BE49-F238E27FC236}">
                <a16:creationId xmlns:a16="http://schemas.microsoft.com/office/drawing/2014/main" id="{0B0A0832-83F8-77B3-56E2-04832B1A8492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A1C2547-22A3-E2AE-BBB8-7F8B7AB86E39}"/>
              </a:ext>
            </a:extLst>
          </p:cNvPr>
          <p:cNvSpPr/>
          <p:nvPr/>
        </p:nvSpPr>
        <p:spPr>
          <a:xfrm rot="16200000">
            <a:off x="-2415619" y="2785213"/>
            <a:ext cx="5850630" cy="707750"/>
          </a:xfrm>
          <a:prstGeom prst="roundRect">
            <a:avLst/>
          </a:prstGeom>
          <a:solidFill>
            <a:srgbClr val="FFD14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« Votre consultation aujourd’hui »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C7524C2-71A3-5260-C03F-2F88E1470962}"/>
              </a:ext>
            </a:extLst>
          </p:cNvPr>
          <p:cNvGrpSpPr/>
          <p:nvPr/>
        </p:nvGrpSpPr>
        <p:grpSpPr>
          <a:xfrm>
            <a:off x="1019392" y="213773"/>
            <a:ext cx="11080425" cy="2442043"/>
            <a:chOff x="1019392" y="213773"/>
            <a:chExt cx="11080425" cy="2442043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B0CF631B-9DF5-84B0-0FA8-073E284693C1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FFD14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Avant votre consultation de ce jour, vous avez attendu en salle d’attente?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CECE51F-5642-E279-9E79-107F1702D538}"/>
                </a:ext>
              </a:extLst>
            </p:cNvPr>
            <p:cNvGrpSpPr/>
            <p:nvPr/>
          </p:nvGrpSpPr>
          <p:grpSpPr>
            <a:xfrm>
              <a:off x="3587518" y="932230"/>
              <a:ext cx="8239910" cy="1723586"/>
              <a:chOff x="3587518" y="932230"/>
              <a:chExt cx="8239910" cy="1723586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C204106C-4556-2868-A0C1-29FFD65BE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518" y="932230"/>
                <a:ext cx="4023886" cy="1723586"/>
              </a:xfrm>
              <a:prstGeom prst="rect">
                <a:avLst/>
              </a:prstGeom>
            </p:spPr>
          </p:pic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CC953603-45BD-676E-C96F-1517CDBF4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1466" y="932230"/>
                <a:ext cx="4055962" cy="1723586"/>
              </a:xfrm>
              <a:prstGeom prst="rect">
                <a:avLst/>
              </a:prstGeom>
            </p:spPr>
          </p:pic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35AF950D-A101-0A9E-615E-1DDCC5224A3A}"/>
              </a:ext>
            </a:extLst>
          </p:cNvPr>
          <p:cNvGrpSpPr/>
          <p:nvPr/>
        </p:nvGrpSpPr>
        <p:grpSpPr>
          <a:xfrm>
            <a:off x="1019391" y="2790387"/>
            <a:ext cx="11080425" cy="2454688"/>
            <a:chOff x="1019391" y="2790387"/>
            <a:chExt cx="11080425" cy="2454688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B5A8014-624D-A7CE-ED15-EF9A5B470D9D}"/>
                </a:ext>
              </a:extLst>
            </p:cNvPr>
            <p:cNvSpPr/>
            <p:nvPr/>
          </p:nvSpPr>
          <p:spPr>
            <a:xfrm>
              <a:off x="1019391" y="2790387"/>
              <a:ext cx="11080425" cy="495176"/>
            </a:xfrm>
            <a:prstGeom prst="roundRect">
              <a:avLst/>
            </a:prstGeom>
            <a:solidFill>
              <a:srgbClr val="FFD14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Êtes-vous satisfait(e) du temps d’attente pour votre consultation aujourd’hui ?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C467021F-B8E9-F0A8-DB87-95E97EB7B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80" y="3525240"/>
              <a:ext cx="4023886" cy="1719834"/>
            </a:xfrm>
            <a:prstGeom prst="rect">
              <a:avLst/>
            </a:prstGeom>
          </p:spPr>
        </p:pic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83841A04-64CF-B507-A272-032EC0B9181C}"/>
                </a:ext>
              </a:extLst>
            </p:cNvPr>
            <p:cNvSpPr/>
            <p:nvPr/>
          </p:nvSpPr>
          <p:spPr>
            <a:xfrm>
              <a:off x="1019391" y="347996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52,5%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A9DCCD2B-B7CE-63BC-B8E0-B9E6BFAF34DC}"/>
                </a:ext>
              </a:extLst>
            </p:cNvPr>
            <p:cNvSpPr/>
            <p:nvPr/>
          </p:nvSpPr>
          <p:spPr>
            <a:xfrm>
              <a:off x="1019391" y="438515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94,2%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8099CC5-80A9-EED5-04F2-5124A7D32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902" y="3525241"/>
              <a:ext cx="3979526" cy="1719834"/>
            </a:xfrm>
            <a:prstGeom prst="rect">
              <a:avLst/>
            </a:prstGeom>
          </p:spPr>
        </p:pic>
      </p:grp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8F7FE18B-9CA0-E4B6-1334-B5E0ED79B106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A86CD310-5969-074D-4D93-3080297387D7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57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B198D-1C82-7554-07B1-0EF532AA9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56D2F-2DAC-C9DB-5BDD-0C5768B91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BF5083F-E2A7-003B-2178-9B649A766929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98EF1B-3E16-0D5D-D7BD-F1614295980D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7DE5707-F0A7-DAC7-5A44-8B13C8C4DD80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7AC12CA3-8176-AFBA-52B2-6C6268FBD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26254F-5F77-F4BC-8D14-D2EFF0669305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1" name="Sous-titre 2">
            <a:extLst>
              <a:ext uri="{FF2B5EF4-FFF2-40B4-BE49-F238E27FC236}">
                <a16:creationId xmlns:a16="http://schemas.microsoft.com/office/drawing/2014/main" id="{C3869B84-ACBF-89E9-71CE-8C5A85911EB3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EF23DF9-37EB-2071-857F-21ABF47FA654}"/>
              </a:ext>
            </a:extLst>
          </p:cNvPr>
          <p:cNvSpPr/>
          <p:nvPr/>
        </p:nvSpPr>
        <p:spPr>
          <a:xfrm rot="16200000">
            <a:off x="-2415619" y="2785213"/>
            <a:ext cx="5850630" cy="707750"/>
          </a:xfrm>
          <a:prstGeom prst="roundRect">
            <a:avLst/>
          </a:prstGeom>
          <a:solidFill>
            <a:srgbClr val="FFD14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« Votre consultation aujourd’hui »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C6537FD-278A-418F-3E0B-0C9EC00E59B2}"/>
              </a:ext>
            </a:extLst>
          </p:cNvPr>
          <p:cNvGrpSpPr/>
          <p:nvPr/>
        </p:nvGrpSpPr>
        <p:grpSpPr>
          <a:xfrm>
            <a:off x="1019391" y="2790387"/>
            <a:ext cx="11080425" cy="2429061"/>
            <a:chOff x="1019391" y="2790387"/>
            <a:chExt cx="11080425" cy="2429061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431BF080-B296-94DC-169D-ADDF96F70F32}"/>
                </a:ext>
              </a:extLst>
            </p:cNvPr>
            <p:cNvSpPr/>
            <p:nvPr/>
          </p:nvSpPr>
          <p:spPr>
            <a:xfrm>
              <a:off x="1019391" y="2790387"/>
              <a:ext cx="11080425" cy="495176"/>
            </a:xfrm>
            <a:prstGeom prst="roundRect">
              <a:avLst/>
            </a:prstGeom>
            <a:solidFill>
              <a:srgbClr val="FFD14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Êtes-vous satisfait(e) de la qualité des échanges et de l’écoute ?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6C04FF26-F855-26B9-41EE-F0C8DC9DC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580" y="3557101"/>
              <a:ext cx="4023886" cy="1656111"/>
            </a:xfrm>
            <a:prstGeom prst="rect">
              <a:avLst/>
            </a:prstGeom>
          </p:spPr>
        </p:pic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B0B0FFAB-3745-43AB-7115-C579F786AD3D}"/>
                </a:ext>
              </a:extLst>
            </p:cNvPr>
            <p:cNvSpPr/>
            <p:nvPr/>
          </p:nvSpPr>
          <p:spPr>
            <a:xfrm>
              <a:off x="1019391" y="347996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75,7%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336802BA-38B9-1DFA-848F-75E2F9D09CB8}"/>
                </a:ext>
              </a:extLst>
            </p:cNvPr>
            <p:cNvSpPr/>
            <p:nvPr/>
          </p:nvSpPr>
          <p:spPr>
            <a:xfrm>
              <a:off x="1019391" y="438515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98,9%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3E792F6-0C71-F057-606C-D6546599D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7902" y="3550868"/>
              <a:ext cx="3979526" cy="1668580"/>
            </a:xfrm>
            <a:prstGeom prst="rect">
              <a:avLst/>
            </a:prstGeom>
          </p:spPr>
        </p:pic>
      </p:grp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AE3BEDE-5303-078E-42E7-62A5D6DB602F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835AED2E-BE00-CF24-F6AB-A5C5FD53CFE7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9F51EF8-84F0-50F7-3CA1-07C19BA49549}"/>
              </a:ext>
            </a:extLst>
          </p:cNvPr>
          <p:cNvGrpSpPr/>
          <p:nvPr/>
        </p:nvGrpSpPr>
        <p:grpSpPr>
          <a:xfrm>
            <a:off x="1019391" y="213773"/>
            <a:ext cx="11080426" cy="2442043"/>
            <a:chOff x="1019391" y="213773"/>
            <a:chExt cx="11080426" cy="2442043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72977586-ADA5-8D7C-BE6E-E77B14035C1A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FFD14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Êtes-vous satisfait(e) de la durée de votre consultation ?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97487A5-F18E-CCB8-B2BF-D86DC58F3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006" y="932230"/>
              <a:ext cx="3914910" cy="1723586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0C4AF882-EA29-E665-6CB2-28B812AF7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29092" y="932230"/>
              <a:ext cx="3940709" cy="1723586"/>
            </a:xfrm>
            <a:prstGeom prst="rect">
              <a:avLst/>
            </a:prstGeom>
          </p:spPr>
        </p:pic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4E9C6BE-1FBA-E5E7-D776-15B8030B845B}"/>
                </a:ext>
              </a:extLst>
            </p:cNvPr>
            <p:cNvSpPr/>
            <p:nvPr/>
          </p:nvSpPr>
          <p:spPr>
            <a:xfrm>
              <a:off x="1019391" y="88898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67,6%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13700545-5026-65D8-9BFB-F797E759F867}"/>
                </a:ext>
              </a:extLst>
            </p:cNvPr>
            <p:cNvSpPr/>
            <p:nvPr/>
          </p:nvSpPr>
          <p:spPr>
            <a:xfrm>
              <a:off x="1019391" y="179417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98,9%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5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E40FF-1A00-503A-420C-FA01C5218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295EA0-7437-C3DD-AA02-F6127144DB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D78D8ED-6E80-910D-DE7D-A8334EBDB46B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5FFC-C4F4-016E-8572-D249B052D4C5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CCD4F37-8109-C9F5-88D0-FF801530541D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CB84DA32-EA20-FD98-28A3-EF2706FEC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4458C22-964D-ABBA-AD88-2C0903FB6B30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1" name="Sous-titre 2">
            <a:extLst>
              <a:ext uri="{FF2B5EF4-FFF2-40B4-BE49-F238E27FC236}">
                <a16:creationId xmlns:a16="http://schemas.microsoft.com/office/drawing/2014/main" id="{0153220E-C816-5BA6-E492-B3DC3353F45E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E79057E-853F-5ACD-783B-FEC30BA81A07}"/>
              </a:ext>
            </a:extLst>
          </p:cNvPr>
          <p:cNvSpPr/>
          <p:nvPr/>
        </p:nvSpPr>
        <p:spPr>
          <a:xfrm rot="16200000">
            <a:off x="-2415619" y="2785213"/>
            <a:ext cx="5850630" cy="707750"/>
          </a:xfrm>
          <a:prstGeom prst="roundRect">
            <a:avLst/>
          </a:prstGeom>
          <a:solidFill>
            <a:srgbClr val="FFD14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« Votre consultation aujourd’hui »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E64B6FE-4621-A274-1608-B05F383C1D81}"/>
              </a:ext>
            </a:extLst>
          </p:cNvPr>
          <p:cNvGrpSpPr/>
          <p:nvPr/>
        </p:nvGrpSpPr>
        <p:grpSpPr>
          <a:xfrm>
            <a:off x="1019391" y="2790387"/>
            <a:ext cx="11080425" cy="2422825"/>
            <a:chOff x="1019391" y="2790387"/>
            <a:chExt cx="11080425" cy="2422825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7BDDFBC7-386F-F78F-9DA1-9374D0226E86}"/>
                </a:ext>
              </a:extLst>
            </p:cNvPr>
            <p:cNvSpPr/>
            <p:nvPr/>
          </p:nvSpPr>
          <p:spPr>
            <a:xfrm>
              <a:off x="1019391" y="2790387"/>
              <a:ext cx="11080425" cy="495176"/>
            </a:xfrm>
            <a:prstGeom prst="roundRect">
              <a:avLst/>
            </a:prstGeom>
            <a:solidFill>
              <a:srgbClr val="FFD14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Êtes-vous satisfait(e) la qualité de votre suivi ?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DB9DA2A5-455E-0E47-2BC8-DC449937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9056" y="3557101"/>
              <a:ext cx="3780933" cy="1656111"/>
            </a:xfrm>
            <a:prstGeom prst="rect">
              <a:avLst/>
            </a:prstGeom>
          </p:spPr>
        </p:pic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3144B8A8-A5C2-E182-AA2A-5B62A1C0F39C}"/>
                </a:ext>
              </a:extLst>
            </p:cNvPr>
            <p:cNvSpPr/>
            <p:nvPr/>
          </p:nvSpPr>
          <p:spPr>
            <a:xfrm>
              <a:off x="1019391" y="347996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74,0%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C6408A2D-AF25-F696-5FEF-D1312D72FA82}"/>
                </a:ext>
              </a:extLst>
            </p:cNvPr>
            <p:cNvSpPr/>
            <p:nvPr/>
          </p:nvSpPr>
          <p:spPr>
            <a:xfrm>
              <a:off x="1019391" y="438515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98,8%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B3D20380-422F-A71A-60F9-6ED43A89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4404" y="3550868"/>
              <a:ext cx="3926521" cy="1656111"/>
            </a:xfrm>
            <a:prstGeom prst="rect">
              <a:avLst/>
            </a:prstGeom>
          </p:spPr>
        </p:pic>
      </p:grp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24F3030-ADEC-2A34-E80A-C4BEA5F52A1B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B365A47-A47E-1E27-22E3-C295F62AAD54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3C57676-9E03-9C6C-9462-9B6BD84538C1}"/>
              </a:ext>
            </a:extLst>
          </p:cNvPr>
          <p:cNvGrpSpPr/>
          <p:nvPr/>
        </p:nvGrpSpPr>
        <p:grpSpPr>
          <a:xfrm>
            <a:off x="1019391" y="213773"/>
            <a:ext cx="11080426" cy="2442043"/>
            <a:chOff x="1019391" y="213773"/>
            <a:chExt cx="11080426" cy="2442043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91BF0852-773C-377E-7B37-86B65ED55474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FFD14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Êtes-vous satisfait(e) des informations / conseils lors de la consultation ?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78485A5-8FCB-D7C0-3C42-7C7B4F3B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006" y="937438"/>
              <a:ext cx="3914910" cy="1713170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B444AC87-18ED-C346-2EE5-5E5555A1D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4792" y="932230"/>
              <a:ext cx="3889309" cy="1723586"/>
            </a:xfrm>
            <a:prstGeom prst="rect">
              <a:avLst/>
            </a:prstGeom>
          </p:spPr>
        </p:pic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221B4EC-935F-1967-0A89-EBF4F3C77160}"/>
                </a:ext>
              </a:extLst>
            </p:cNvPr>
            <p:cNvSpPr/>
            <p:nvPr/>
          </p:nvSpPr>
          <p:spPr>
            <a:xfrm>
              <a:off x="1019391" y="88898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73,2%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8F6F0625-D908-C053-3785-62BB02A69782}"/>
                </a:ext>
              </a:extLst>
            </p:cNvPr>
            <p:cNvSpPr/>
            <p:nvPr/>
          </p:nvSpPr>
          <p:spPr>
            <a:xfrm>
              <a:off x="1019391" y="179417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99,0%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F3FC0-06CB-8AC1-23F0-E05DF8AC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D91E6B-81A7-8F43-873A-336BDB77C5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D1568EB-CBC9-A589-5C9C-A21E46CA8C72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E7EFB3-A183-8DE0-BF49-09DE45315E60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251A1AC-C924-D406-6761-F38E00D14788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EEFBC2FD-6E91-C93F-950F-B650B8792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8D9E69-CFA3-8177-27E2-E951D141793E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F9D6348-1D9B-8366-2E20-8F2C94E6AAEF}"/>
              </a:ext>
            </a:extLst>
          </p:cNvPr>
          <p:cNvSpPr/>
          <p:nvPr/>
        </p:nvSpPr>
        <p:spPr>
          <a:xfrm rot="16200000">
            <a:off x="-2415618" y="2800141"/>
            <a:ext cx="5850630" cy="7077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« Les informations de santé »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AE3D18B-98ED-093C-3F6F-323291970304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57C7328-2223-666D-1AAF-08DACDFCEB5B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AAC71D6-7CE0-6A96-0FBE-176B434B5B62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129B2B6-CC23-678C-A03C-0717CC81757F}"/>
              </a:ext>
            </a:extLst>
          </p:cNvPr>
          <p:cNvGrpSpPr/>
          <p:nvPr/>
        </p:nvGrpSpPr>
        <p:grpSpPr>
          <a:xfrm>
            <a:off x="1019391" y="213773"/>
            <a:ext cx="11080426" cy="2442043"/>
            <a:chOff x="1019391" y="213773"/>
            <a:chExt cx="11080426" cy="2442043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E69375B6-6D9F-7570-2FBF-404F8DFB1BBC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EE8AC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b="1" dirty="0"/>
                <a:t>Êtes-vous satisfait(e) de la diversité des informations de santé mises à disposition, </a:t>
              </a:r>
              <a:r>
                <a:rPr lang="fr-FR" sz="1400" b="1" i="1" dirty="0"/>
                <a:t>tous supports confondus </a:t>
              </a:r>
              <a:r>
                <a:rPr lang="fr-FR" b="1" dirty="0"/>
                <a:t>?</a:t>
              </a:r>
              <a:r>
                <a:rPr lang="fr-FR" dirty="0"/>
                <a:t>	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9FFE591-0A5B-78EB-33E2-616941B71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006" y="960588"/>
              <a:ext cx="3914910" cy="166687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023F91F1-04FB-6DB3-F604-8BFF0BF3C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6633" y="932230"/>
              <a:ext cx="3885627" cy="1723586"/>
            </a:xfrm>
            <a:prstGeom prst="rect">
              <a:avLst/>
            </a:prstGeom>
          </p:spPr>
        </p:pic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F41A1B21-6F2A-D680-75AE-A31C6E8A51E3}"/>
                </a:ext>
              </a:extLst>
            </p:cNvPr>
            <p:cNvSpPr/>
            <p:nvPr/>
          </p:nvSpPr>
          <p:spPr>
            <a:xfrm>
              <a:off x="1019391" y="88898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55,9%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477176EA-1527-6227-2C6B-6A9F7ECF407B}"/>
                </a:ext>
              </a:extLst>
            </p:cNvPr>
            <p:cNvSpPr/>
            <p:nvPr/>
          </p:nvSpPr>
          <p:spPr>
            <a:xfrm>
              <a:off x="1019391" y="179417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98,8%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081E591D-01A1-714D-3FB5-2C3FECB183ED}"/>
              </a:ext>
            </a:extLst>
          </p:cNvPr>
          <p:cNvSpPr/>
          <p:nvPr/>
        </p:nvSpPr>
        <p:spPr>
          <a:xfrm>
            <a:off x="7878436" y="2735631"/>
            <a:ext cx="3863824" cy="2068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i="1" dirty="0">
                <a:solidFill>
                  <a:schemeClr val="tx1"/>
                </a:solidFill>
                <a:latin typeface="+mj-lt"/>
              </a:rPr>
              <a:t>informations diffusées sur l'écran ou mises à disposition en salle d'attente</a:t>
            </a:r>
          </a:p>
        </p:txBody>
      </p:sp>
    </p:spTree>
    <p:extLst>
      <p:ext uri="{BB962C8B-B14F-4D97-AF65-F5344CB8AC3E}">
        <p14:creationId xmlns:p14="http://schemas.microsoft.com/office/powerpoint/2010/main" val="14775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E413A-EA61-4A08-9B78-E3755A7E2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E5405-BF97-47C3-6626-DA4D1282FF31}"/>
              </a:ext>
            </a:extLst>
          </p:cNvPr>
          <p:cNvSpPr/>
          <p:nvPr/>
        </p:nvSpPr>
        <p:spPr>
          <a:xfrm>
            <a:off x="0" y="8546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AB19943-6993-E6A1-C34B-1D220D923167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216AC4-6801-F79F-8896-13693B583F62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7A199BD-7544-848A-0E09-252325A69388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3643D2C2-E478-6EF5-F4F6-6BE1D6655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8849DD-11CA-AFDF-D2E9-FFA8172F621B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0F17A5-8D17-0175-FA23-5BFBD25DB223}"/>
              </a:ext>
            </a:extLst>
          </p:cNvPr>
          <p:cNvSpPr/>
          <p:nvPr/>
        </p:nvSpPr>
        <p:spPr>
          <a:xfrm rot="16200000">
            <a:off x="-2426322" y="2820060"/>
            <a:ext cx="5850629" cy="707753"/>
          </a:xfrm>
          <a:prstGeom prst="roundRect">
            <a:avLst/>
          </a:prstGeom>
          <a:solidFill>
            <a:srgbClr val="7B3EA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rgbClr val="FEF9F8"/>
                </a:solidFill>
                <a:latin typeface="+mj-lt"/>
              </a:rPr>
              <a:t>« L’accueil »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17907F4B-0050-172E-2790-66E0F91DEEB6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A657A1C-8B33-B01A-F5C1-FBC67962AEB1}"/>
              </a:ext>
            </a:extLst>
          </p:cNvPr>
          <p:cNvGrpSpPr/>
          <p:nvPr/>
        </p:nvGrpSpPr>
        <p:grpSpPr>
          <a:xfrm>
            <a:off x="1019391" y="2790387"/>
            <a:ext cx="11080425" cy="2386637"/>
            <a:chOff x="1019391" y="2790387"/>
            <a:chExt cx="11080425" cy="2386637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3126F153-D039-569A-B49F-FC9B336325FB}"/>
                </a:ext>
              </a:extLst>
            </p:cNvPr>
            <p:cNvSpPr/>
            <p:nvPr/>
          </p:nvSpPr>
          <p:spPr>
            <a:xfrm>
              <a:off x="1019391" y="2790387"/>
              <a:ext cx="11080425" cy="495176"/>
            </a:xfrm>
            <a:prstGeom prst="roundRect">
              <a:avLst/>
            </a:prstGeom>
            <a:solidFill>
              <a:srgbClr val="7B3EA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b="1" dirty="0"/>
                <a:t>Êtes-vous satisfait(e) de l'accueil au secrétariat de la Maison de Santé ?</a:t>
              </a:r>
              <a:r>
                <a:rPr lang="fr-FR" dirty="0"/>
                <a:t>	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7E6A896-E36D-C261-82DD-E52B067E8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9056" y="3593289"/>
              <a:ext cx="3780933" cy="1583735"/>
            </a:xfrm>
            <a:prstGeom prst="rect">
              <a:avLst/>
            </a:prstGeom>
          </p:spPr>
        </p:pic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5860C0C3-5713-224A-98EC-615457F7CBD0}"/>
                </a:ext>
              </a:extLst>
            </p:cNvPr>
            <p:cNvSpPr/>
            <p:nvPr/>
          </p:nvSpPr>
          <p:spPr>
            <a:xfrm>
              <a:off x="1019391" y="347996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70,2% 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3A33882-B551-97CB-A321-B444CA2FCB95}"/>
                </a:ext>
              </a:extLst>
            </p:cNvPr>
            <p:cNvSpPr/>
            <p:nvPr/>
          </p:nvSpPr>
          <p:spPr>
            <a:xfrm>
              <a:off x="1019391" y="438515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98,3% </a:t>
              </a:r>
            </a:p>
          </p:txBody>
        </p:sp>
      </p:grp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39D96D8-E0AF-18F6-5F99-F4E6DF21CDBA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09B0DC8-8DC4-054D-2815-704C37DEFEBE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1269B53-FE75-FF55-A0B8-340CE9DE69AB}"/>
              </a:ext>
            </a:extLst>
          </p:cNvPr>
          <p:cNvGrpSpPr/>
          <p:nvPr/>
        </p:nvGrpSpPr>
        <p:grpSpPr>
          <a:xfrm>
            <a:off x="1019391" y="213773"/>
            <a:ext cx="11080426" cy="2410784"/>
            <a:chOff x="1019391" y="213773"/>
            <a:chExt cx="11080426" cy="2410784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D737BA06-E86D-7913-7C34-90C0E68B03B2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7B3EA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b="1" dirty="0"/>
                <a:t>Êtes-vous satisfait(e) de l'accueil téléphonique </a:t>
              </a:r>
              <a:r>
                <a:rPr lang="fr-FR" dirty="0"/>
                <a:t>	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9BA6950-3F00-D9F8-7818-CC9A8C153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006" y="963489"/>
              <a:ext cx="3914910" cy="1661068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B583587-0409-6FD1-BB74-455A1270C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4792" y="972607"/>
              <a:ext cx="3889309" cy="1642831"/>
            </a:xfrm>
            <a:prstGeom prst="rect">
              <a:avLst/>
            </a:prstGeom>
          </p:spPr>
        </p:pic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89B47FDB-AB50-A106-1F59-778129CE0215}"/>
                </a:ext>
              </a:extLst>
            </p:cNvPr>
            <p:cNvSpPr/>
            <p:nvPr/>
          </p:nvSpPr>
          <p:spPr>
            <a:xfrm>
              <a:off x="1019391" y="88898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63,6%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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184FA453-1EFA-6FBC-4D02-B7AA4F6CD433}"/>
                </a:ext>
              </a:extLst>
            </p:cNvPr>
            <p:cNvSpPr/>
            <p:nvPr/>
          </p:nvSpPr>
          <p:spPr>
            <a:xfrm>
              <a:off x="1019391" y="179417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96,8%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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56F57743-3DD7-340B-EC5C-E58A7C2CD002}"/>
              </a:ext>
            </a:extLst>
          </p:cNvPr>
          <p:cNvSpPr/>
          <p:nvPr/>
        </p:nvSpPr>
        <p:spPr>
          <a:xfrm>
            <a:off x="8380636" y="2845035"/>
            <a:ext cx="370716" cy="319665"/>
          </a:xfrm>
          <a:prstGeom prst="star5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050B5-416F-8CF9-EFEB-FEE329E22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24D8FB-B0D9-C332-8D71-38D52A367A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4132E8D-570B-5981-F1ED-B2D79F83274E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4ECD85-8D61-B4C9-C6EB-DBA4F4FF39A3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15B591C-F4DA-B247-5284-2604E062BEBB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C326E476-AB90-6CD7-E33C-11E5214DB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FABA3-40DF-7586-3F48-C76410936CE6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49B4832-12EC-3E80-0348-D89657BA982B}"/>
              </a:ext>
            </a:extLst>
          </p:cNvPr>
          <p:cNvSpPr/>
          <p:nvPr/>
        </p:nvSpPr>
        <p:spPr>
          <a:xfrm rot="16200000">
            <a:off x="-2426322" y="2820060"/>
            <a:ext cx="5850629" cy="707753"/>
          </a:xfrm>
          <a:prstGeom prst="roundRect">
            <a:avLst/>
          </a:prstGeom>
          <a:solidFill>
            <a:srgbClr val="7B3EA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rgbClr val="FEF9F8"/>
                </a:solidFill>
                <a:latin typeface="+mj-lt"/>
              </a:rPr>
              <a:t>« L’accueil »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F87F68A-59BD-71EF-3D7F-956F63ACA34D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18F644B-F9F0-840C-8690-02027AE298F2}"/>
              </a:ext>
            </a:extLst>
          </p:cNvPr>
          <p:cNvGrpSpPr/>
          <p:nvPr/>
        </p:nvGrpSpPr>
        <p:grpSpPr>
          <a:xfrm>
            <a:off x="1019391" y="2790387"/>
            <a:ext cx="11080425" cy="2407208"/>
            <a:chOff x="1019391" y="2790387"/>
            <a:chExt cx="11080425" cy="2407208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9D7F3EE5-3BE2-C001-1C5E-372F7312E5F9}"/>
                </a:ext>
              </a:extLst>
            </p:cNvPr>
            <p:cNvSpPr/>
            <p:nvPr/>
          </p:nvSpPr>
          <p:spPr>
            <a:xfrm>
              <a:off x="1019391" y="2790387"/>
              <a:ext cx="11080425" cy="495176"/>
            </a:xfrm>
            <a:prstGeom prst="roundRect">
              <a:avLst/>
            </a:prstGeom>
            <a:solidFill>
              <a:srgbClr val="7B3EA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b="1" dirty="0"/>
                <a:t>Êtes-vous satisfait(e) des informations fournies par le personnel d’accueil ?</a:t>
              </a:r>
              <a:r>
                <a:rPr lang="fr-FR" dirty="0"/>
                <a:t>	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DF126003-1239-E537-8A20-592558090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9056" y="3600079"/>
              <a:ext cx="3780933" cy="1570154"/>
            </a:xfrm>
            <a:prstGeom prst="rect">
              <a:avLst/>
            </a:prstGeom>
          </p:spPr>
        </p:pic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3088ACF8-48DF-E5E5-81BC-F955815D9AAF}"/>
                </a:ext>
              </a:extLst>
            </p:cNvPr>
            <p:cNvSpPr/>
            <p:nvPr/>
          </p:nvSpPr>
          <p:spPr>
            <a:xfrm>
              <a:off x="1019391" y="347996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68,3%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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4B46ED38-5754-B90A-3E96-1765C98BA316}"/>
                </a:ext>
              </a:extLst>
            </p:cNvPr>
            <p:cNvSpPr/>
            <p:nvPr/>
          </p:nvSpPr>
          <p:spPr>
            <a:xfrm>
              <a:off x="1019391" y="438515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98,7%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B197FB0-E9F2-D4D1-4935-63A06733E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4404" y="3560252"/>
              <a:ext cx="3926521" cy="1637343"/>
            </a:xfrm>
            <a:prstGeom prst="rect">
              <a:avLst/>
            </a:prstGeom>
          </p:spPr>
        </p:pic>
      </p:grp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AE97DD13-2334-1E71-E3EA-9F76B2AF779A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75359B5-65E0-35F7-609C-F1DF8AF3C6D2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DA2E23D-E1A5-09F5-49E3-CFB084391143}"/>
              </a:ext>
            </a:extLst>
          </p:cNvPr>
          <p:cNvGrpSpPr/>
          <p:nvPr/>
        </p:nvGrpSpPr>
        <p:grpSpPr>
          <a:xfrm>
            <a:off x="1019391" y="213773"/>
            <a:ext cx="11080426" cy="2375280"/>
            <a:chOff x="1019391" y="213773"/>
            <a:chExt cx="11080426" cy="237528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18ACD572-E3F6-EB34-6D28-719CBC1F91AD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7B3EA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b="1" dirty="0"/>
                <a:t>Êtes-vous satisfait(e) du respect de la confidentialité à l’accueil </a:t>
              </a:r>
              <a:r>
                <a:rPr lang="fr-FR" dirty="0"/>
                <a:t>		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0C81013-FB86-C8C1-F899-E819F21C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006" y="1001335"/>
              <a:ext cx="3914910" cy="1585376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6DBC85E-5F83-4357-2C43-418DABF71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4792" y="998991"/>
              <a:ext cx="3889309" cy="1590062"/>
            </a:xfrm>
            <a:prstGeom prst="rect">
              <a:avLst/>
            </a:prstGeom>
          </p:spPr>
        </p:pic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BF251CCA-710C-74A6-DF17-7D703B5E8019}"/>
                </a:ext>
              </a:extLst>
            </p:cNvPr>
            <p:cNvSpPr/>
            <p:nvPr/>
          </p:nvSpPr>
          <p:spPr>
            <a:xfrm>
              <a:off x="1019391" y="88898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68,6%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B1B54B94-D049-1578-001F-CD81DF0F42EB}"/>
                </a:ext>
              </a:extLst>
            </p:cNvPr>
            <p:cNvSpPr/>
            <p:nvPr/>
          </p:nvSpPr>
          <p:spPr>
            <a:xfrm>
              <a:off x="1019391" y="179417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98,1%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2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F7B6A-3F97-82F0-8EAB-BAE2F9DE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D83848-6913-AA43-B26B-679A623AE1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5448D8D-54E3-77B6-20E0-BE77FB803AFB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2F7E3B-B17D-BAB1-8B36-6C389EFC6E19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ED360D6-FEFA-42CB-FCF0-05E91B70AA97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A5545FE3-ED61-EC26-45DF-E96A94CC9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CB7D42-171C-9C65-485C-7E0DAB283205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3FCF4E8-AE57-06F1-3588-3A39B8FE8D77}"/>
              </a:ext>
            </a:extLst>
          </p:cNvPr>
          <p:cNvSpPr/>
          <p:nvPr/>
        </p:nvSpPr>
        <p:spPr>
          <a:xfrm rot="16200000">
            <a:off x="-2415617" y="2800140"/>
            <a:ext cx="5850629" cy="707752"/>
          </a:xfrm>
          <a:prstGeom prst="roundRect">
            <a:avLst/>
          </a:prstGeom>
          <a:solidFill>
            <a:srgbClr val="8FACE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« La prise de rendez-vous »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08AFA2C-0B8C-2ABD-E14B-27CA37B41136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EC8F9E4-91D1-B9C1-C0BD-B844DACF092A}"/>
              </a:ext>
            </a:extLst>
          </p:cNvPr>
          <p:cNvGrpSpPr/>
          <p:nvPr/>
        </p:nvGrpSpPr>
        <p:grpSpPr>
          <a:xfrm>
            <a:off x="1019391" y="2790387"/>
            <a:ext cx="11080425" cy="2415172"/>
            <a:chOff x="1019391" y="2790387"/>
            <a:chExt cx="11080425" cy="2415172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75114E21-BE76-305B-2C03-4AC9E8A73D4B}"/>
                </a:ext>
              </a:extLst>
            </p:cNvPr>
            <p:cNvSpPr/>
            <p:nvPr/>
          </p:nvSpPr>
          <p:spPr>
            <a:xfrm>
              <a:off x="1019391" y="2790387"/>
              <a:ext cx="11080425" cy="495176"/>
            </a:xfrm>
            <a:prstGeom prst="roundRect">
              <a:avLst/>
            </a:prstGeom>
            <a:solidFill>
              <a:srgbClr val="8FACE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Êtes-vous satisfait(e) des créneaux horaires qui permettent la prise de rendez-vous ?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B0ED06E-E0B5-9F5D-8A3D-FD9603155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9056" y="3594880"/>
              <a:ext cx="3780933" cy="1580553"/>
            </a:xfrm>
            <a:prstGeom prst="rect">
              <a:avLst/>
            </a:prstGeom>
          </p:spPr>
        </p:pic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1A8A1185-FAD1-2493-497F-750EAF2E003B}"/>
                </a:ext>
              </a:extLst>
            </p:cNvPr>
            <p:cNvSpPr/>
            <p:nvPr/>
          </p:nvSpPr>
          <p:spPr>
            <a:xfrm>
              <a:off x="1019391" y="347996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58,1%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5FAF3A8C-7CFF-5B5D-C1F5-45DE68CF2221}"/>
                </a:ext>
              </a:extLst>
            </p:cNvPr>
            <p:cNvSpPr/>
            <p:nvPr/>
          </p:nvSpPr>
          <p:spPr>
            <a:xfrm>
              <a:off x="1019391" y="438515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97,1%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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30E82FE-1045-BCA7-DB58-D07587FBF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4404" y="3552287"/>
              <a:ext cx="3926521" cy="1653272"/>
            </a:xfrm>
            <a:prstGeom prst="rect">
              <a:avLst/>
            </a:prstGeom>
          </p:spPr>
        </p:pic>
      </p:grp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3D945FD-60A2-06CF-30F4-6EB1A16147BD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B906345-904E-412B-C9DE-055214CDFEC9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4C5874C-7E81-6A90-442D-50423C7B48A1}"/>
              </a:ext>
            </a:extLst>
          </p:cNvPr>
          <p:cNvGrpSpPr/>
          <p:nvPr/>
        </p:nvGrpSpPr>
        <p:grpSpPr>
          <a:xfrm>
            <a:off x="1019391" y="213773"/>
            <a:ext cx="11080426" cy="2436835"/>
            <a:chOff x="1019391" y="213773"/>
            <a:chExt cx="11080426" cy="2436835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C5BF6D37-86F8-718F-ADBE-909F75A74F65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8FACE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Êtes-vous satisfait(e) des modalités de prise de rendez-vous ?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4EB1B2D-7C9E-93F3-56D8-4616D7CA5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006" y="937438"/>
              <a:ext cx="3914910" cy="1713170"/>
            </a:xfrm>
            <a:prstGeom prst="rect">
              <a:avLst/>
            </a:prstGeom>
          </p:spPr>
        </p:pic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59B22339-04E6-7E88-01B9-9EEF2D3AE40F}"/>
                </a:ext>
              </a:extLst>
            </p:cNvPr>
            <p:cNvSpPr/>
            <p:nvPr/>
          </p:nvSpPr>
          <p:spPr>
            <a:xfrm>
              <a:off x="1019391" y="88898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73,2% </a:t>
              </a: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A95CF175-15A3-1C4F-987F-D3D660ADE730}"/>
                </a:ext>
              </a:extLst>
            </p:cNvPr>
            <p:cNvSpPr/>
            <p:nvPr/>
          </p:nvSpPr>
          <p:spPr>
            <a:xfrm>
              <a:off x="1019391" y="179417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99,0% </a:t>
              </a:r>
            </a:p>
          </p:txBody>
        </p:sp>
      </p:grp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E9C2449D-948D-0848-E101-F5AD59B24451}"/>
              </a:ext>
            </a:extLst>
          </p:cNvPr>
          <p:cNvSpPr/>
          <p:nvPr/>
        </p:nvSpPr>
        <p:spPr>
          <a:xfrm>
            <a:off x="7503688" y="285311"/>
            <a:ext cx="370716" cy="319665"/>
          </a:xfrm>
          <a:prstGeom prst="star5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2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3813" y="2766096"/>
            <a:ext cx="3416060" cy="1317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IMPLICATION DES USAGERS</a:t>
            </a:r>
            <a:endParaRPr lang="fr-FR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416060" y="748144"/>
            <a:ext cx="8775940" cy="535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4400" dirty="0">
              <a:latin typeface="+mj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2" name="Rectangle 1"/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132F6DB3-B7BC-A374-F463-7336BD3F9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9469" y="239150"/>
            <a:ext cx="8091538" cy="6388662"/>
          </a:xfrm>
          <a:custGeom>
            <a:avLst/>
            <a:gdLst>
              <a:gd name="connsiteX0" fmla="*/ 0 w 8091538"/>
              <a:gd name="connsiteY0" fmla="*/ 0 h 6388662"/>
              <a:gd name="connsiteX1" fmla="*/ 674295 w 8091538"/>
              <a:gd name="connsiteY1" fmla="*/ 0 h 6388662"/>
              <a:gd name="connsiteX2" fmla="*/ 1510420 w 8091538"/>
              <a:gd name="connsiteY2" fmla="*/ 0 h 6388662"/>
              <a:gd name="connsiteX3" fmla="*/ 2103800 w 8091538"/>
              <a:gd name="connsiteY3" fmla="*/ 0 h 6388662"/>
              <a:gd name="connsiteX4" fmla="*/ 2697179 w 8091538"/>
              <a:gd name="connsiteY4" fmla="*/ 0 h 6388662"/>
              <a:gd name="connsiteX5" fmla="*/ 3371474 w 8091538"/>
              <a:gd name="connsiteY5" fmla="*/ 0 h 6388662"/>
              <a:gd name="connsiteX6" fmla="*/ 4126684 w 8091538"/>
              <a:gd name="connsiteY6" fmla="*/ 0 h 6388662"/>
              <a:gd name="connsiteX7" fmla="*/ 4881895 w 8091538"/>
              <a:gd name="connsiteY7" fmla="*/ 0 h 6388662"/>
              <a:gd name="connsiteX8" fmla="*/ 5637105 w 8091538"/>
              <a:gd name="connsiteY8" fmla="*/ 0 h 6388662"/>
              <a:gd name="connsiteX9" fmla="*/ 6473230 w 8091538"/>
              <a:gd name="connsiteY9" fmla="*/ 0 h 6388662"/>
              <a:gd name="connsiteX10" fmla="*/ 7147525 w 8091538"/>
              <a:gd name="connsiteY10" fmla="*/ 0 h 6388662"/>
              <a:gd name="connsiteX11" fmla="*/ 8091538 w 8091538"/>
              <a:gd name="connsiteY11" fmla="*/ 0 h 6388662"/>
              <a:gd name="connsiteX12" fmla="*/ 8091538 w 8091538"/>
              <a:gd name="connsiteY12" fmla="*/ 638866 h 6388662"/>
              <a:gd name="connsiteX13" fmla="*/ 8091538 w 8091538"/>
              <a:gd name="connsiteY13" fmla="*/ 1405506 h 6388662"/>
              <a:gd name="connsiteX14" fmla="*/ 8091538 w 8091538"/>
              <a:gd name="connsiteY14" fmla="*/ 2108258 h 6388662"/>
              <a:gd name="connsiteX15" fmla="*/ 8091538 w 8091538"/>
              <a:gd name="connsiteY15" fmla="*/ 2874898 h 6388662"/>
              <a:gd name="connsiteX16" fmla="*/ 8091538 w 8091538"/>
              <a:gd name="connsiteY16" fmla="*/ 3577651 h 6388662"/>
              <a:gd name="connsiteX17" fmla="*/ 8091538 w 8091538"/>
              <a:gd name="connsiteY17" fmla="*/ 4088744 h 6388662"/>
              <a:gd name="connsiteX18" fmla="*/ 8091538 w 8091538"/>
              <a:gd name="connsiteY18" fmla="*/ 4791497 h 6388662"/>
              <a:gd name="connsiteX19" fmla="*/ 8091538 w 8091538"/>
              <a:gd name="connsiteY19" fmla="*/ 5366476 h 6388662"/>
              <a:gd name="connsiteX20" fmla="*/ 8091538 w 8091538"/>
              <a:gd name="connsiteY20" fmla="*/ 6388662 h 6388662"/>
              <a:gd name="connsiteX21" fmla="*/ 7659989 w 8091538"/>
              <a:gd name="connsiteY21" fmla="*/ 6388662 h 6388662"/>
              <a:gd name="connsiteX22" fmla="*/ 7066610 w 8091538"/>
              <a:gd name="connsiteY22" fmla="*/ 6388662 h 6388662"/>
              <a:gd name="connsiteX23" fmla="*/ 6311400 w 8091538"/>
              <a:gd name="connsiteY23" fmla="*/ 6388662 h 6388662"/>
              <a:gd name="connsiteX24" fmla="*/ 5798936 w 8091538"/>
              <a:gd name="connsiteY24" fmla="*/ 6388662 h 6388662"/>
              <a:gd name="connsiteX25" fmla="*/ 4962810 w 8091538"/>
              <a:gd name="connsiteY25" fmla="*/ 6388662 h 6388662"/>
              <a:gd name="connsiteX26" fmla="*/ 4126684 w 8091538"/>
              <a:gd name="connsiteY26" fmla="*/ 6388662 h 6388662"/>
              <a:gd name="connsiteX27" fmla="*/ 3452390 w 8091538"/>
              <a:gd name="connsiteY27" fmla="*/ 6388662 h 6388662"/>
              <a:gd name="connsiteX28" fmla="*/ 2616264 w 8091538"/>
              <a:gd name="connsiteY28" fmla="*/ 6388662 h 6388662"/>
              <a:gd name="connsiteX29" fmla="*/ 1941969 w 8091538"/>
              <a:gd name="connsiteY29" fmla="*/ 6388662 h 6388662"/>
              <a:gd name="connsiteX30" fmla="*/ 1186759 w 8091538"/>
              <a:gd name="connsiteY30" fmla="*/ 6388662 h 6388662"/>
              <a:gd name="connsiteX31" fmla="*/ 755210 w 8091538"/>
              <a:gd name="connsiteY31" fmla="*/ 6388662 h 6388662"/>
              <a:gd name="connsiteX32" fmla="*/ 0 w 8091538"/>
              <a:gd name="connsiteY32" fmla="*/ 6388662 h 6388662"/>
              <a:gd name="connsiteX33" fmla="*/ 0 w 8091538"/>
              <a:gd name="connsiteY33" fmla="*/ 5813682 h 6388662"/>
              <a:gd name="connsiteX34" fmla="*/ 0 w 8091538"/>
              <a:gd name="connsiteY34" fmla="*/ 5238703 h 6388662"/>
              <a:gd name="connsiteX35" fmla="*/ 0 w 8091538"/>
              <a:gd name="connsiteY35" fmla="*/ 4727610 h 6388662"/>
              <a:gd name="connsiteX36" fmla="*/ 0 w 8091538"/>
              <a:gd name="connsiteY36" fmla="*/ 4152630 h 6388662"/>
              <a:gd name="connsiteX37" fmla="*/ 0 w 8091538"/>
              <a:gd name="connsiteY37" fmla="*/ 3449877 h 6388662"/>
              <a:gd name="connsiteX38" fmla="*/ 0 w 8091538"/>
              <a:gd name="connsiteY38" fmla="*/ 2938785 h 6388662"/>
              <a:gd name="connsiteX39" fmla="*/ 0 w 8091538"/>
              <a:gd name="connsiteY39" fmla="*/ 2491578 h 6388662"/>
              <a:gd name="connsiteX40" fmla="*/ 0 w 8091538"/>
              <a:gd name="connsiteY40" fmla="*/ 1724939 h 6388662"/>
              <a:gd name="connsiteX41" fmla="*/ 0 w 8091538"/>
              <a:gd name="connsiteY41" fmla="*/ 1277732 h 6388662"/>
              <a:gd name="connsiteX42" fmla="*/ 0 w 8091538"/>
              <a:gd name="connsiteY42" fmla="*/ 638866 h 6388662"/>
              <a:gd name="connsiteX43" fmla="*/ 0 w 8091538"/>
              <a:gd name="connsiteY43" fmla="*/ 0 h 638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091538" h="6388662" fill="none" extrusionOk="0">
                <a:moveTo>
                  <a:pt x="0" y="0"/>
                </a:moveTo>
                <a:cubicBezTo>
                  <a:pt x="313087" y="-928"/>
                  <a:pt x="503609" y="-21159"/>
                  <a:pt x="674295" y="0"/>
                </a:cubicBezTo>
                <a:cubicBezTo>
                  <a:pt x="844981" y="21159"/>
                  <a:pt x="1295288" y="16106"/>
                  <a:pt x="1510420" y="0"/>
                </a:cubicBezTo>
                <a:cubicBezTo>
                  <a:pt x="1725553" y="-16106"/>
                  <a:pt x="1845785" y="-2380"/>
                  <a:pt x="2103800" y="0"/>
                </a:cubicBezTo>
                <a:cubicBezTo>
                  <a:pt x="2361815" y="2380"/>
                  <a:pt x="2422483" y="-20697"/>
                  <a:pt x="2697179" y="0"/>
                </a:cubicBezTo>
                <a:cubicBezTo>
                  <a:pt x="2971875" y="20697"/>
                  <a:pt x="3183172" y="20128"/>
                  <a:pt x="3371474" y="0"/>
                </a:cubicBezTo>
                <a:cubicBezTo>
                  <a:pt x="3559776" y="-20128"/>
                  <a:pt x="3853008" y="19496"/>
                  <a:pt x="4126684" y="0"/>
                </a:cubicBezTo>
                <a:cubicBezTo>
                  <a:pt x="4400360" y="-19496"/>
                  <a:pt x="4660136" y="-8593"/>
                  <a:pt x="4881895" y="0"/>
                </a:cubicBezTo>
                <a:cubicBezTo>
                  <a:pt x="5103654" y="8593"/>
                  <a:pt x="5377754" y="3543"/>
                  <a:pt x="5637105" y="0"/>
                </a:cubicBezTo>
                <a:cubicBezTo>
                  <a:pt x="5896456" y="-3543"/>
                  <a:pt x="6281007" y="-798"/>
                  <a:pt x="6473230" y="0"/>
                </a:cubicBezTo>
                <a:cubicBezTo>
                  <a:pt x="6665454" y="798"/>
                  <a:pt x="6875559" y="-16726"/>
                  <a:pt x="7147525" y="0"/>
                </a:cubicBezTo>
                <a:cubicBezTo>
                  <a:pt x="7419491" y="16726"/>
                  <a:pt x="7668517" y="22651"/>
                  <a:pt x="8091538" y="0"/>
                </a:cubicBezTo>
                <a:cubicBezTo>
                  <a:pt x="8107631" y="137362"/>
                  <a:pt x="8114222" y="371908"/>
                  <a:pt x="8091538" y="638866"/>
                </a:cubicBezTo>
                <a:cubicBezTo>
                  <a:pt x="8068854" y="905824"/>
                  <a:pt x="8117816" y="1037509"/>
                  <a:pt x="8091538" y="1405506"/>
                </a:cubicBezTo>
                <a:cubicBezTo>
                  <a:pt x="8065260" y="1773503"/>
                  <a:pt x="8096546" y="1807058"/>
                  <a:pt x="8091538" y="2108258"/>
                </a:cubicBezTo>
                <a:cubicBezTo>
                  <a:pt x="8086530" y="2409458"/>
                  <a:pt x="8122158" y="2650118"/>
                  <a:pt x="8091538" y="2874898"/>
                </a:cubicBezTo>
                <a:cubicBezTo>
                  <a:pt x="8060918" y="3099678"/>
                  <a:pt x="8107634" y="3376794"/>
                  <a:pt x="8091538" y="3577651"/>
                </a:cubicBezTo>
                <a:cubicBezTo>
                  <a:pt x="8075442" y="3778508"/>
                  <a:pt x="8114888" y="3904315"/>
                  <a:pt x="8091538" y="4088744"/>
                </a:cubicBezTo>
                <a:cubicBezTo>
                  <a:pt x="8068188" y="4273173"/>
                  <a:pt x="8097285" y="4644476"/>
                  <a:pt x="8091538" y="4791497"/>
                </a:cubicBezTo>
                <a:cubicBezTo>
                  <a:pt x="8085791" y="4938518"/>
                  <a:pt x="8092428" y="5094300"/>
                  <a:pt x="8091538" y="5366476"/>
                </a:cubicBezTo>
                <a:cubicBezTo>
                  <a:pt x="8090648" y="5638652"/>
                  <a:pt x="8054853" y="6076768"/>
                  <a:pt x="8091538" y="6388662"/>
                </a:cubicBezTo>
                <a:cubicBezTo>
                  <a:pt x="7885516" y="6409377"/>
                  <a:pt x="7852616" y="6400183"/>
                  <a:pt x="7659989" y="6388662"/>
                </a:cubicBezTo>
                <a:cubicBezTo>
                  <a:pt x="7467362" y="6377141"/>
                  <a:pt x="7266251" y="6378280"/>
                  <a:pt x="7066610" y="6388662"/>
                </a:cubicBezTo>
                <a:cubicBezTo>
                  <a:pt x="6866969" y="6399044"/>
                  <a:pt x="6657300" y="6386124"/>
                  <a:pt x="6311400" y="6388662"/>
                </a:cubicBezTo>
                <a:cubicBezTo>
                  <a:pt x="5965500" y="6391201"/>
                  <a:pt x="5998278" y="6396202"/>
                  <a:pt x="5798936" y="6388662"/>
                </a:cubicBezTo>
                <a:cubicBezTo>
                  <a:pt x="5599594" y="6381122"/>
                  <a:pt x="5220327" y="6425642"/>
                  <a:pt x="4962810" y="6388662"/>
                </a:cubicBezTo>
                <a:cubicBezTo>
                  <a:pt x="4705293" y="6351682"/>
                  <a:pt x="4514128" y="6366754"/>
                  <a:pt x="4126684" y="6388662"/>
                </a:cubicBezTo>
                <a:cubicBezTo>
                  <a:pt x="3739240" y="6410570"/>
                  <a:pt x="3600302" y="6395077"/>
                  <a:pt x="3452390" y="6388662"/>
                </a:cubicBezTo>
                <a:cubicBezTo>
                  <a:pt x="3304478" y="6382247"/>
                  <a:pt x="2824340" y="6406988"/>
                  <a:pt x="2616264" y="6388662"/>
                </a:cubicBezTo>
                <a:cubicBezTo>
                  <a:pt x="2408188" y="6370336"/>
                  <a:pt x="2188576" y="6410930"/>
                  <a:pt x="1941969" y="6388662"/>
                </a:cubicBezTo>
                <a:cubicBezTo>
                  <a:pt x="1695363" y="6366394"/>
                  <a:pt x="1339448" y="6357446"/>
                  <a:pt x="1186759" y="6388662"/>
                </a:cubicBezTo>
                <a:cubicBezTo>
                  <a:pt x="1034070" y="6419879"/>
                  <a:pt x="858157" y="6380304"/>
                  <a:pt x="755210" y="6388662"/>
                </a:cubicBezTo>
                <a:cubicBezTo>
                  <a:pt x="652263" y="6397020"/>
                  <a:pt x="345869" y="6401575"/>
                  <a:pt x="0" y="6388662"/>
                </a:cubicBezTo>
                <a:cubicBezTo>
                  <a:pt x="14080" y="6203696"/>
                  <a:pt x="17042" y="6068409"/>
                  <a:pt x="0" y="5813682"/>
                </a:cubicBezTo>
                <a:cubicBezTo>
                  <a:pt x="-17042" y="5558955"/>
                  <a:pt x="20876" y="5389427"/>
                  <a:pt x="0" y="5238703"/>
                </a:cubicBezTo>
                <a:cubicBezTo>
                  <a:pt x="-20876" y="5087979"/>
                  <a:pt x="6051" y="4887151"/>
                  <a:pt x="0" y="4727610"/>
                </a:cubicBezTo>
                <a:cubicBezTo>
                  <a:pt x="-6051" y="4568069"/>
                  <a:pt x="6641" y="4373797"/>
                  <a:pt x="0" y="4152630"/>
                </a:cubicBezTo>
                <a:cubicBezTo>
                  <a:pt x="-6641" y="3931463"/>
                  <a:pt x="9599" y="3799491"/>
                  <a:pt x="0" y="3449877"/>
                </a:cubicBezTo>
                <a:cubicBezTo>
                  <a:pt x="-9599" y="3100263"/>
                  <a:pt x="12412" y="3109537"/>
                  <a:pt x="0" y="2938785"/>
                </a:cubicBezTo>
                <a:cubicBezTo>
                  <a:pt x="-12412" y="2768033"/>
                  <a:pt x="2388" y="2624887"/>
                  <a:pt x="0" y="2491578"/>
                </a:cubicBezTo>
                <a:cubicBezTo>
                  <a:pt x="-2388" y="2358269"/>
                  <a:pt x="9912" y="1931512"/>
                  <a:pt x="0" y="1724939"/>
                </a:cubicBezTo>
                <a:cubicBezTo>
                  <a:pt x="-9912" y="1518366"/>
                  <a:pt x="4700" y="1399173"/>
                  <a:pt x="0" y="1277732"/>
                </a:cubicBezTo>
                <a:cubicBezTo>
                  <a:pt x="-4700" y="1156291"/>
                  <a:pt x="16307" y="849880"/>
                  <a:pt x="0" y="638866"/>
                </a:cubicBezTo>
                <a:cubicBezTo>
                  <a:pt x="-16307" y="427852"/>
                  <a:pt x="-12097" y="292623"/>
                  <a:pt x="0" y="0"/>
                </a:cubicBezTo>
                <a:close/>
              </a:path>
              <a:path w="8091538" h="6388662" stroke="0" extrusionOk="0">
                <a:moveTo>
                  <a:pt x="0" y="0"/>
                </a:moveTo>
                <a:cubicBezTo>
                  <a:pt x="162288" y="20374"/>
                  <a:pt x="311064" y="20598"/>
                  <a:pt x="593379" y="0"/>
                </a:cubicBezTo>
                <a:cubicBezTo>
                  <a:pt x="875694" y="-20598"/>
                  <a:pt x="892195" y="-7494"/>
                  <a:pt x="1024928" y="0"/>
                </a:cubicBezTo>
                <a:cubicBezTo>
                  <a:pt x="1157661" y="7494"/>
                  <a:pt x="1540033" y="-3783"/>
                  <a:pt x="1861054" y="0"/>
                </a:cubicBezTo>
                <a:cubicBezTo>
                  <a:pt x="2182075" y="3783"/>
                  <a:pt x="2330204" y="-20678"/>
                  <a:pt x="2454433" y="0"/>
                </a:cubicBezTo>
                <a:cubicBezTo>
                  <a:pt x="2578662" y="20678"/>
                  <a:pt x="2856588" y="-25770"/>
                  <a:pt x="3047813" y="0"/>
                </a:cubicBezTo>
                <a:cubicBezTo>
                  <a:pt x="3239038" y="25770"/>
                  <a:pt x="3488602" y="-11078"/>
                  <a:pt x="3883938" y="0"/>
                </a:cubicBezTo>
                <a:cubicBezTo>
                  <a:pt x="4279274" y="11078"/>
                  <a:pt x="4170084" y="17013"/>
                  <a:pt x="4396402" y="0"/>
                </a:cubicBezTo>
                <a:cubicBezTo>
                  <a:pt x="4622720" y="-17013"/>
                  <a:pt x="4962433" y="28818"/>
                  <a:pt x="5232528" y="0"/>
                </a:cubicBezTo>
                <a:cubicBezTo>
                  <a:pt x="5502623" y="-28818"/>
                  <a:pt x="5797469" y="26747"/>
                  <a:pt x="6068654" y="0"/>
                </a:cubicBezTo>
                <a:cubicBezTo>
                  <a:pt x="6339839" y="-26747"/>
                  <a:pt x="6508624" y="-32387"/>
                  <a:pt x="6742948" y="0"/>
                </a:cubicBezTo>
                <a:cubicBezTo>
                  <a:pt x="6977272" y="32387"/>
                  <a:pt x="7523902" y="19502"/>
                  <a:pt x="8091538" y="0"/>
                </a:cubicBezTo>
                <a:cubicBezTo>
                  <a:pt x="8092227" y="223752"/>
                  <a:pt x="8087399" y="301509"/>
                  <a:pt x="8091538" y="574980"/>
                </a:cubicBezTo>
                <a:cubicBezTo>
                  <a:pt x="8095677" y="848451"/>
                  <a:pt x="8111496" y="900365"/>
                  <a:pt x="8091538" y="1022186"/>
                </a:cubicBezTo>
                <a:cubicBezTo>
                  <a:pt x="8071580" y="1144007"/>
                  <a:pt x="8096318" y="1401677"/>
                  <a:pt x="8091538" y="1661052"/>
                </a:cubicBezTo>
                <a:cubicBezTo>
                  <a:pt x="8086758" y="1920427"/>
                  <a:pt x="8116677" y="1990686"/>
                  <a:pt x="8091538" y="2299918"/>
                </a:cubicBezTo>
                <a:cubicBezTo>
                  <a:pt x="8066399" y="2609150"/>
                  <a:pt x="8112653" y="2637868"/>
                  <a:pt x="8091538" y="2938785"/>
                </a:cubicBezTo>
                <a:cubicBezTo>
                  <a:pt x="8070423" y="3239702"/>
                  <a:pt x="8095809" y="3323529"/>
                  <a:pt x="8091538" y="3641537"/>
                </a:cubicBezTo>
                <a:cubicBezTo>
                  <a:pt x="8087267" y="3959545"/>
                  <a:pt x="8088137" y="4041617"/>
                  <a:pt x="8091538" y="4344290"/>
                </a:cubicBezTo>
                <a:cubicBezTo>
                  <a:pt x="8094939" y="4646963"/>
                  <a:pt x="8099238" y="4749548"/>
                  <a:pt x="8091538" y="5047043"/>
                </a:cubicBezTo>
                <a:cubicBezTo>
                  <a:pt x="8083838" y="5344538"/>
                  <a:pt x="8086623" y="5303290"/>
                  <a:pt x="8091538" y="5494249"/>
                </a:cubicBezTo>
                <a:cubicBezTo>
                  <a:pt x="8096453" y="5685208"/>
                  <a:pt x="8103755" y="6031681"/>
                  <a:pt x="8091538" y="6388662"/>
                </a:cubicBezTo>
                <a:cubicBezTo>
                  <a:pt x="7766760" y="6375787"/>
                  <a:pt x="7535057" y="6382925"/>
                  <a:pt x="7336328" y="6388662"/>
                </a:cubicBezTo>
                <a:cubicBezTo>
                  <a:pt x="7137599" y="6394400"/>
                  <a:pt x="7017495" y="6381739"/>
                  <a:pt x="6823864" y="6388662"/>
                </a:cubicBezTo>
                <a:cubicBezTo>
                  <a:pt x="6630233" y="6395585"/>
                  <a:pt x="6445329" y="6390687"/>
                  <a:pt x="6149569" y="6388662"/>
                </a:cubicBezTo>
                <a:cubicBezTo>
                  <a:pt x="5853809" y="6386637"/>
                  <a:pt x="5810846" y="6378869"/>
                  <a:pt x="5718020" y="6388662"/>
                </a:cubicBezTo>
                <a:cubicBezTo>
                  <a:pt x="5625194" y="6398455"/>
                  <a:pt x="5423061" y="6397122"/>
                  <a:pt x="5286471" y="6388662"/>
                </a:cubicBezTo>
                <a:cubicBezTo>
                  <a:pt x="5149881" y="6380202"/>
                  <a:pt x="4909071" y="6383927"/>
                  <a:pt x="4612177" y="6388662"/>
                </a:cubicBezTo>
                <a:cubicBezTo>
                  <a:pt x="4315283" y="6393397"/>
                  <a:pt x="4318499" y="6383112"/>
                  <a:pt x="4099713" y="6388662"/>
                </a:cubicBezTo>
                <a:cubicBezTo>
                  <a:pt x="3880927" y="6394212"/>
                  <a:pt x="3608847" y="6406877"/>
                  <a:pt x="3344502" y="6388662"/>
                </a:cubicBezTo>
                <a:cubicBezTo>
                  <a:pt x="3080157" y="6370447"/>
                  <a:pt x="3043770" y="6398740"/>
                  <a:pt x="2832038" y="6388662"/>
                </a:cubicBezTo>
                <a:cubicBezTo>
                  <a:pt x="2620306" y="6378584"/>
                  <a:pt x="2312222" y="6373543"/>
                  <a:pt x="2076828" y="6388662"/>
                </a:cubicBezTo>
                <a:cubicBezTo>
                  <a:pt x="1841434" y="6403782"/>
                  <a:pt x="1810857" y="6387659"/>
                  <a:pt x="1645279" y="6388662"/>
                </a:cubicBezTo>
                <a:cubicBezTo>
                  <a:pt x="1479701" y="6389665"/>
                  <a:pt x="1132342" y="6421755"/>
                  <a:pt x="890069" y="6388662"/>
                </a:cubicBezTo>
                <a:cubicBezTo>
                  <a:pt x="647796" y="6355570"/>
                  <a:pt x="255787" y="6372239"/>
                  <a:pt x="0" y="6388662"/>
                </a:cubicBezTo>
                <a:cubicBezTo>
                  <a:pt x="6310" y="6272888"/>
                  <a:pt x="-16878" y="6063156"/>
                  <a:pt x="0" y="5941456"/>
                </a:cubicBezTo>
                <a:cubicBezTo>
                  <a:pt x="16878" y="5819756"/>
                  <a:pt x="-5984" y="5502404"/>
                  <a:pt x="0" y="5366476"/>
                </a:cubicBezTo>
                <a:cubicBezTo>
                  <a:pt x="5984" y="5230548"/>
                  <a:pt x="16928" y="4782330"/>
                  <a:pt x="0" y="4599837"/>
                </a:cubicBezTo>
                <a:cubicBezTo>
                  <a:pt x="-16928" y="4417344"/>
                  <a:pt x="-7470" y="4337249"/>
                  <a:pt x="0" y="4088744"/>
                </a:cubicBezTo>
                <a:cubicBezTo>
                  <a:pt x="7470" y="3840239"/>
                  <a:pt x="9011" y="3749750"/>
                  <a:pt x="0" y="3641537"/>
                </a:cubicBezTo>
                <a:cubicBezTo>
                  <a:pt x="-9011" y="3533324"/>
                  <a:pt x="-4458" y="3325782"/>
                  <a:pt x="0" y="3194331"/>
                </a:cubicBezTo>
                <a:cubicBezTo>
                  <a:pt x="4458" y="3062880"/>
                  <a:pt x="17505" y="2802649"/>
                  <a:pt x="0" y="2491578"/>
                </a:cubicBezTo>
                <a:cubicBezTo>
                  <a:pt x="-17505" y="2180507"/>
                  <a:pt x="18152" y="2137779"/>
                  <a:pt x="0" y="2044372"/>
                </a:cubicBezTo>
                <a:cubicBezTo>
                  <a:pt x="-18152" y="1950965"/>
                  <a:pt x="23211" y="1597708"/>
                  <a:pt x="0" y="1405506"/>
                </a:cubicBezTo>
                <a:cubicBezTo>
                  <a:pt x="-23211" y="1213304"/>
                  <a:pt x="25338" y="1096016"/>
                  <a:pt x="0" y="894413"/>
                </a:cubicBezTo>
                <a:cubicBezTo>
                  <a:pt x="-25338" y="692810"/>
                  <a:pt x="25667" y="368384"/>
                  <a:pt x="0" y="0"/>
                </a:cubicBezTo>
                <a:close/>
              </a:path>
            </a:pathLst>
          </a:custGeom>
          <a:ln w="3175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68CD76AF-5F80-60A2-452E-EB7C44543E79}"/>
                  </a:ext>
                </a:extLst>
              </p14:cNvPr>
              <p14:cNvContentPartPr/>
              <p14:nvPr/>
            </p14:nvContentPartPr>
            <p14:xfrm>
              <a:off x="8706600" y="3860360"/>
              <a:ext cx="54792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68CD76AF-5F80-60A2-452E-EB7C44543E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0600" y="3788720"/>
                <a:ext cx="619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2FA1CFCB-9CA6-AF19-7273-BF5AB5040AA1}"/>
                  </a:ext>
                </a:extLst>
              </p14:cNvPr>
              <p14:cNvContentPartPr/>
              <p14:nvPr/>
            </p14:nvContentPartPr>
            <p14:xfrm>
              <a:off x="6197040" y="4002560"/>
              <a:ext cx="1351800" cy="2088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2FA1CFCB-9CA6-AF19-7273-BF5AB5040A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61040" y="3930560"/>
                <a:ext cx="1423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E0F51583-CA75-BBC8-13B6-26345D273F0C}"/>
                  </a:ext>
                </a:extLst>
              </p14:cNvPr>
              <p14:cNvContentPartPr/>
              <p14:nvPr/>
            </p14:nvContentPartPr>
            <p14:xfrm>
              <a:off x="6329160" y="4439240"/>
              <a:ext cx="1250280" cy="111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E0F51583-CA75-BBC8-13B6-26345D273F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93160" y="4367240"/>
                <a:ext cx="1321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2B70473B-7265-12D3-6200-3FA3390CDD17}"/>
                  </a:ext>
                </a:extLst>
              </p14:cNvPr>
              <p14:cNvContentPartPr/>
              <p14:nvPr/>
            </p14:nvContentPartPr>
            <p14:xfrm>
              <a:off x="8015760" y="4460120"/>
              <a:ext cx="1036800" cy="3060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2B70473B-7265-12D3-6200-3FA3390CDD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79760" y="4388120"/>
                <a:ext cx="1108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89D8CEA2-2F2D-9E4A-80F9-24795FD955AE}"/>
                  </a:ext>
                </a:extLst>
              </p14:cNvPr>
              <p14:cNvContentPartPr/>
              <p14:nvPr/>
            </p14:nvContentPartPr>
            <p14:xfrm>
              <a:off x="8869320" y="4998680"/>
              <a:ext cx="182880" cy="104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89D8CEA2-2F2D-9E4A-80F9-24795FD955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33320" y="4926680"/>
                <a:ext cx="254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4A5837DA-8E0D-3693-C67F-B00A4224274F}"/>
                  </a:ext>
                </a:extLst>
              </p14:cNvPr>
              <p14:cNvContentPartPr/>
              <p14:nvPr/>
            </p14:nvContentPartPr>
            <p14:xfrm>
              <a:off x="6176880" y="5181560"/>
              <a:ext cx="720720" cy="36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4A5837DA-8E0D-3693-C67F-B00A422427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41240" y="5109560"/>
                <a:ext cx="792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17DC923D-180F-95AE-1F70-0249D7E22AAC}"/>
                  </a:ext>
                </a:extLst>
              </p14:cNvPr>
              <p14:cNvContentPartPr/>
              <p14:nvPr/>
            </p14:nvContentPartPr>
            <p14:xfrm>
              <a:off x="7172640" y="5160680"/>
              <a:ext cx="617400" cy="327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17DC923D-180F-95AE-1F70-0249D7E22A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36640" y="5089040"/>
                <a:ext cx="689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1B225409-9DED-9D2E-ED8D-0DF470F7E0F9}"/>
                  </a:ext>
                </a:extLst>
              </p14:cNvPr>
              <p14:cNvContentPartPr/>
              <p14:nvPr/>
            </p14:nvContentPartPr>
            <p14:xfrm>
              <a:off x="8035920" y="5140520"/>
              <a:ext cx="600120" cy="3060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1B225409-9DED-9D2E-ED8D-0DF470F7E0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99920" y="5068520"/>
                <a:ext cx="671760" cy="1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00B8D-476C-DC18-DDFF-7DEE798B0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814B34-42E3-368C-C303-E5E7A702F5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32D483F-0C69-A2B4-0BB3-5FA17350AC56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478B7B-E823-1750-7280-C7D8D4D8CE69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B3B81BC-7ACC-D437-7285-7F6AAD34E79D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0B9185DC-1CEB-EFBE-C4BE-64F7BFCC5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8028DB-5B07-F6F4-9AEB-6C718462C3F5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F920664-48CB-9DA7-B076-E7ED5709F493}"/>
              </a:ext>
            </a:extLst>
          </p:cNvPr>
          <p:cNvSpPr/>
          <p:nvPr/>
        </p:nvSpPr>
        <p:spPr>
          <a:xfrm rot="16200000">
            <a:off x="-2415617" y="2800140"/>
            <a:ext cx="5850629" cy="707752"/>
          </a:xfrm>
          <a:prstGeom prst="roundRect">
            <a:avLst/>
          </a:prstGeom>
          <a:solidFill>
            <a:srgbClr val="8FACE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« La prise de rendez-vous »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C4B1B5E-B169-59DC-D129-B0449477B057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8430ED0-91AC-A5EC-7BA9-290FDCBD4C47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A2EAA82-55EE-09BF-42BD-CC8E6229F9DE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33F8F84-58BF-BDF4-986E-404144DC0875}"/>
              </a:ext>
            </a:extLst>
          </p:cNvPr>
          <p:cNvGrpSpPr/>
          <p:nvPr/>
        </p:nvGrpSpPr>
        <p:grpSpPr>
          <a:xfrm>
            <a:off x="1019391" y="213773"/>
            <a:ext cx="11080426" cy="2340951"/>
            <a:chOff x="1019391" y="213773"/>
            <a:chExt cx="11080426" cy="2340951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9F7C6973-F0BC-6BAC-C793-6D65BB9C3846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8FACE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+mj-lt"/>
                </a:rPr>
                <a:t>Êtes-vous satisfait(e) du délai proposé pour votre rendez-vous ?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51A398F-60DD-7DD9-2428-4FDA5184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006" y="1033321"/>
              <a:ext cx="3914910" cy="1521403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954E188-0381-B68E-A96F-D42F7323D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4792" y="1039821"/>
              <a:ext cx="3889309" cy="1508401"/>
            </a:xfrm>
            <a:prstGeom prst="rect">
              <a:avLst/>
            </a:prstGeom>
          </p:spPr>
        </p:pic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5E0E599D-DA12-2535-86A3-88EA558D2FCF}"/>
                </a:ext>
              </a:extLst>
            </p:cNvPr>
            <p:cNvSpPr/>
            <p:nvPr/>
          </p:nvSpPr>
          <p:spPr>
            <a:xfrm>
              <a:off x="1019391" y="888988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54,5%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292733C1-370E-CAFC-85E2-9FD24691C771}"/>
                </a:ext>
              </a:extLst>
            </p:cNvPr>
            <p:cNvSpPr/>
            <p:nvPr/>
          </p:nvSpPr>
          <p:spPr>
            <a:xfrm>
              <a:off x="1019391" y="1794177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94,3% </a:t>
              </a:r>
              <a:r>
                <a:rPr lang="fr-FR" sz="1600" dirty="0">
                  <a:solidFill>
                    <a:schemeClr val="tx1"/>
                  </a:solidFill>
                  <a:sym typeface="Wingdings 3" panose="05040102010807070707" pitchFamily="18" charset="2"/>
                </a:rPr>
                <a:t></a:t>
              </a:r>
              <a:endParaRPr lang="fr-FR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4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375AA-0F44-E149-4405-93404DAB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A2720-E66D-3C3B-940E-AF90D08E26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1B0D611-F30E-769D-89A1-E890718365C4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17E4F8-00FF-DB0C-8E0B-F6D519F72FEA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DEA6003-152A-905D-4C2D-969F6A64C68E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7407C93C-676C-44FF-0401-80E5471A9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2C8C02D-7F47-C7D9-BAB3-EC5458E32B9D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2C2D4A3-82E8-62E9-E5AC-5D870185F765}"/>
              </a:ext>
            </a:extLst>
          </p:cNvPr>
          <p:cNvSpPr/>
          <p:nvPr/>
        </p:nvSpPr>
        <p:spPr>
          <a:xfrm rot="16200000">
            <a:off x="-2415618" y="2820061"/>
            <a:ext cx="5850629" cy="707753"/>
          </a:xfrm>
          <a:prstGeom prst="roundRect">
            <a:avLst/>
          </a:prstGeom>
          <a:solidFill>
            <a:srgbClr val="274DA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rgbClr val="FEF9F8"/>
                </a:solidFill>
                <a:latin typeface="+mj-lt"/>
              </a:rPr>
              <a:t>« L’aménagement du site»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D62994F-3B14-C7EF-F467-9FE193685605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E8B49A0-5066-36C4-9AB4-8D6B66B0F83A}"/>
              </a:ext>
            </a:extLst>
          </p:cNvPr>
          <p:cNvSpPr/>
          <p:nvPr/>
        </p:nvSpPr>
        <p:spPr>
          <a:xfrm>
            <a:off x="3747581" y="5648445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1F7D7DEB-F39C-1F85-2DFE-CEA72E45BE58}"/>
              </a:ext>
            </a:extLst>
          </p:cNvPr>
          <p:cNvSpPr/>
          <p:nvPr/>
        </p:nvSpPr>
        <p:spPr>
          <a:xfrm>
            <a:off x="7847903" y="5648445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3A77DB9-B073-73D8-F66C-2D42B7B40679}"/>
              </a:ext>
            </a:extLst>
          </p:cNvPr>
          <p:cNvGrpSpPr/>
          <p:nvPr/>
        </p:nvGrpSpPr>
        <p:grpSpPr>
          <a:xfrm>
            <a:off x="1019391" y="213773"/>
            <a:ext cx="11080426" cy="4629010"/>
            <a:chOff x="1019391" y="213773"/>
            <a:chExt cx="11080426" cy="462901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FB7C5C3C-C09D-C832-9BC1-F8CF62B2DDA8}"/>
                </a:ext>
              </a:extLst>
            </p:cNvPr>
            <p:cNvSpPr/>
            <p:nvPr/>
          </p:nvSpPr>
          <p:spPr>
            <a:xfrm>
              <a:off x="1019392" y="213773"/>
              <a:ext cx="11080425" cy="495176"/>
            </a:xfrm>
            <a:prstGeom prst="roundRect">
              <a:avLst/>
            </a:prstGeom>
            <a:solidFill>
              <a:srgbClr val="274DA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Êtes-vous satisfait(e) des conditions matérielles d’accueil sur site ?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1B583DD-C32D-752E-CD47-9041EE299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006" y="2358552"/>
              <a:ext cx="3914910" cy="147051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CABF0DF-FCE2-3384-AE23-2FD808B22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4404" y="3313669"/>
              <a:ext cx="3926521" cy="1529114"/>
            </a:xfrm>
            <a:prstGeom prst="rect">
              <a:avLst/>
            </a:prstGeom>
          </p:spPr>
        </p:pic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0DAC563E-F75B-85F0-731D-D94F1E2B404A}"/>
                </a:ext>
              </a:extLst>
            </p:cNvPr>
            <p:cNvSpPr/>
            <p:nvPr/>
          </p:nvSpPr>
          <p:spPr>
            <a:xfrm>
              <a:off x="1019391" y="2188772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Taux d’excellence</a:t>
              </a:r>
            </a:p>
            <a:p>
              <a:r>
                <a:rPr lang="fr-FR" sz="1600" dirty="0">
                  <a:solidFill>
                    <a:schemeClr val="accent6"/>
                  </a:solidFill>
                  <a:latin typeface="+mj-lt"/>
                </a:rPr>
                <a:t>62,5%</a:t>
              </a: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4A87BE10-9C65-A6F4-3A11-5EE59DC3C2B2}"/>
                </a:ext>
              </a:extLst>
            </p:cNvPr>
            <p:cNvSpPr/>
            <p:nvPr/>
          </p:nvSpPr>
          <p:spPr>
            <a:xfrm>
              <a:off x="1019391" y="3093961"/>
              <a:ext cx="2256244" cy="7107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Taux de satisfaction</a:t>
              </a:r>
            </a:p>
            <a:p>
              <a:r>
                <a:rPr lang="fr-FR" sz="1600" dirty="0">
                  <a:solidFill>
                    <a:srgbClr val="00B050"/>
                  </a:solidFill>
                  <a:latin typeface="+mj-lt"/>
                </a:rPr>
                <a:t>97,3%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847A2C15-9DD8-04B4-16A8-FA8AD3952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87" y="1416708"/>
              <a:ext cx="3863824" cy="1508401"/>
            </a:xfrm>
            <a:prstGeom prst="rect">
              <a:avLst/>
            </a:prstGeom>
          </p:spPr>
        </p:pic>
      </p:grp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75F852D-EB73-A027-126B-5F6B05793467}"/>
              </a:ext>
            </a:extLst>
          </p:cNvPr>
          <p:cNvSpPr/>
          <p:nvPr/>
        </p:nvSpPr>
        <p:spPr>
          <a:xfrm>
            <a:off x="7878436" y="2958690"/>
            <a:ext cx="3863824" cy="2068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i="1" dirty="0">
                <a:solidFill>
                  <a:schemeClr val="tx1"/>
                </a:solidFill>
                <a:latin typeface="+mj-lt"/>
              </a:rPr>
              <a:t>accessibilité (parking, signalétique, …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19480DC-AED3-2571-49DE-56898DAA87AA}"/>
              </a:ext>
            </a:extLst>
          </p:cNvPr>
          <p:cNvSpPr/>
          <p:nvPr/>
        </p:nvSpPr>
        <p:spPr>
          <a:xfrm>
            <a:off x="8030836" y="4975789"/>
            <a:ext cx="3863824" cy="2068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i="1" dirty="0">
                <a:solidFill>
                  <a:schemeClr val="tx1"/>
                </a:solidFill>
                <a:latin typeface="+mj-lt"/>
              </a:rPr>
              <a:t>aménagement et du confort des locaux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EC6844DC-6C90-1CB7-F6A3-075A91FEC782}"/>
              </a:ext>
            </a:extLst>
          </p:cNvPr>
          <p:cNvSpPr/>
          <p:nvPr/>
        </p:nvSpPr>
        <p:spPr>
          <a:xfrm>
            <a:off x="8030836" y="279882"/>
            <a:ext cx="370716" cy="319665"/>
          </a:xfrm>
          <a:prstGeom prst="star5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3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111ED-9C2C-CACF-623D-337634B5A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9B16E0-F0B4-9D9D-3DE5-FE75D318B9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21395A9D-BE08-4504-7913-F8075354F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720964"/>
              </p:ext>
            </p:extLst>
          </p:nvPr>
        </p:nvGraphicFramePr>
        <p:xfrm>
          <a:off x="-12544" y="3429000"/>
          <a:ext cx="1208559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E4D2E00C-160D-EE77-5923-C5A8BE3C8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41084"/>
              </p:ext>
            </p:extLst>
          </p:nvPr>
        </p:nvGraphicFramePr>
        <p:xfrm>
          <a:off x="-12544" y="0"/>
          <a:ext cx="12204544" cy="339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95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0BD9C-42B9-D3FA-ACC4-FF68B622D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DB9F3C-A7DA-145F-5804-0D53956A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8B372D7-F526-E387-606C-C0EA6BCBB110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79F93E-7777-9B7A-7D94-DDC97361EA0B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A3E66A3-EA83-BE9E-A5F3-6E3BAFEB3994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221DDE89-D4A0-569C-65B3-532AE0A60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0B7562-35E7-D35F-4F77-D2D8D8209CAD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8348B17-3A0B-F126-333C-83B0FC914420}"/>
              </a:ext>
            </a:extLst>
          </p:cNvPr>
          <p:cNvSpPr/>
          <p:nvPr/>
        </p:nvSpPr>
        <p:spPr>
          <a:xfrm rot="16200000">
            <a:off x="-2415617" y="2785212"/>
            <a:ext cx="5850629" cy="707752"/>
          </a:xfrm>
          <a:prstGeom prst="roundRect">
            <a:avLst/>
          </a:prstGeom>
          <a:solidFill>
            <a:srgbClr val="177B4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rgbClr val="FEF9F8"/>
                </a:solidFill>
                <a:latin typeface="+mj-lt"/>
              </a:rPr>
              <a:t>« Satisfaction générale »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2578ACC-97C7-803F-6914-68F80DFA8F66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D5AD7FE-9301-AD02-D9C4-CC449E13DC38}"/>
              </a:ext>
            </a:extLst>
          </p:cNvPr>
          <p:cNvGrpSpPr/>
          <p:nvPr/>
        </p:nvGrpSpPr>
        <p:grpSpPr>
          <a:xfrm>
            <a:off x="4066837" y="777202"/>
            <a:ext cx="7540113" cy="2174158"/>
            <a:chOff x="4066837" y="777202"/>
            <a:chExt cx="7540113" cy="2174158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C89476E-24CC-206D-BFCA-D39C2477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837" y="777202"/>
              <a:ext cx="3228075" cy="215205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87C011C-7042-49DE-44CA-47265429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881" y="777202"/>
              <a:ext cx="3121069" cy="2174158"/>
            </a:xfrm>
            <a:prstGeom prst="rect">
              <a:avLst/>
            </a:prstGeom>
          </p:spPr>
        </p:pic>
      </p:grpSp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820CA5A7-8B58-FA0E-BFDD-DCC8B571E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529421"/>
              </p:ext>
            </p:extLst>
          </p:nvPr>
        </p:nvGraphicFramePr>
        <p:xfrm>
          <a:off x="3956331" y="2759242"/>
          <a:ext cx="7593985" cy="394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0B4D95F-2392-3A09-E32A-F9796F6E1EF4}"/>
              </a:ext>
            </a:extLst>
          </p:cNvPr>
          <p:cNvSpPr/>
          <p:nvPr/>
        </p:nvSpPr>
        <p:spPr>
          <a:xfrm>
            <a:off x="3956331" y="213773"/>
            <a:ext cx="3863824" cy="429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34E3105-59F8-B1E7-ACC5-D8932D784A39}"/>
              </a:ext>
            </a:extLst>
          </p:cNvPr>
          <p:cNvSpPr/>
          <p:nvPr/>
        </p:nvSpPr>
        <p:spPr>
          <a:xfrm>
            <a:off x="8056653" y="213773"/>
            <a:ext cx="3979526" cy="429339"/>
          </a:xfrm>
          <a:prstGeom prst="roundRect">
            <a:avLst/>
          </a:prstGeom>
          <a:solidFill>
            <a:srgbClr val="D8D8D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BF508A17-CA17-1DA7-5993-80FC2B046216}"/>
              </a:ext>
            </a:extLst>
          </p:cNvPr>
          <p:cNvSpPr txBox="1">
            <a:spLocks/>
          </p:cNvSpPr>
          <p:nvPr/>
        </p:nvSpPr>
        <p:spPr>
          <a:xfrm>
            <a:off x="974079" y="3195587"/>
            <a:ext cx="2302177" cy="87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rgbClr val="C00000"/>
                </a:solidFill>
                <a:latin typeface="+mj-lt"/>
              </a:rPr>
              <a:t>9,2/10 </a:t>
            </a:r>
            <a:r>
              <a:rPr lang="fr-FR" sz="2800" dirty="0">
                <a:solidFill>
                  <a:schemeClr val="tx1"/>
                </a:solidFill>
                <a:sym typeface="Wingdings 3" panose="05040102010807070707" pitchFamily="18" charset="2"/>
              </a:rPr>
              <a:t></a:t>
            </a:r>
            <a:endParaRPr lang="fr-FR" sz="28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E843120-B120-1299-1696-BFF6DB6FB1C5}"/>
              </a:ext>
            </a:extLst>
          </p:cNvPr>
          <p:cNvGrpSpPr/>
          <p:nvPr/>
        </p:nvGrpSpPr>
        <p:grpSpPr>
          <a:xfrm>
            <a:off x="1019395" y="2576632"/>
            <a:ext cx="2197425" cy="749455"/>
            <a:chOff x="6591536" y="3108162"/>
            <a:chExt cx="3846692" cy="1311955"/>
          </a:xfrm>
        </p:grpSpPr>
        <p:pic>
          <p:nvPicPr>
            <p:cNvPr id="28" name="Picture 50" descr="Smileys">
              <a:extLst>
                <a:ext uri="{FF2B5EF4-FFF2-40B4-BE49-F238E27FC236}">
                  <a16:creationId xmlns:a16="http://schemas.microsoft.com/office/drawing/2014/main" id="{879734BF-2722-87B0-C323-C1011811A3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0" descr="Smileys">
              <a:extLst>
                <a:ext uri="{FF2B5EF4-FFF2-40B4-BE49-F238E27FC236}">
                  <a16:creationId xmlns:a16="http://schemas.microsoft.com/office/drawing/2014/main" id="{20FC7130-8B44-4528-6845-E37AB4A7D4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0" descr="Smileys">
              <a:extLst>
                <a:ext uri="{FF2B5EF4-FFF2-40B4-BE49-F238E27FC236}">
                  <a16:creationId xmlns:a16="http://schemas.microsoft.com/office/drawing/2014/main" id="{5978243E-A2EF-7911-4B30-29B1868FC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4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D90AA-8C4C-9F1F-F6EA-5B610161E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F8D873-82A8-B69D-8E66-EA11AD3A4B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95DFBB3-919E-AE3F-AC1B-B304F62C1C59}"/>
              </a:ext>
            </a:extLst>
          </p:cNvPr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7145F1-707A-D026-61A6-7EB077A0A8D9}"/>
                </a:ext>
              </a:extLst>
            </p:cNvPr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7E1BE5C-8347-074F-9AEE-6ABD2B5792B0}"/>
                </a:ext>
              </a:extLst>
            </p:cNvPr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B9FF7972-08D2-0448-DA0B-DAF1B489C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616EDF-E83D-5C0C-5A2D-9B2EE6D69CF8}"/>
                  </a:ext>
                </a:extLst>
              </p:cNvPr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B9BBD64-22E0-9564-22F0-6D9CFF8AADC7}"/>
              </a:ext>
            </a:extLst>
          </p:cNvPr>
          <p:cNvSpPr/>
          <p:nvPr/>
        </p:nvSpPr>
        <p:spPr>
          <a:xfrm>
            <a:off x="199337" y="245956"/>
            <a:ext cx="5850630" cy="707750"/>
          </a:xfrm>
          <a:prstGeom prst="roundRect">
            <a:avLst/>
          </a:prstGeom>
          <a:solidFill>
            <a:srgbClr val="A73A3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>
                <a:solidFill>
                  <a:srgbClr val="FEF9F8"/>
                </a:solidFill>
                <a:latin typeface="+mj-lt"/>
              </a:rPr>
              <a:t>Suggestion /Commentaires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FD0307B-B00F-8EF9-0A25-25526C03F35C}"/>
              </a:ext>
            </a:extLst>
          </p:cNvPr>
          <p:cNvSpPr txBox="1">
            <a:spLocks/>
          </p:cNvSpPr>
          <p:nvPr/>
        </p:nvSpPr>
        <p:spPr>
          <a:xfrm>
            <a:off x="1932659" y="6149050"/>
            <a:ext cx="1493447" cy="495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Satisf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2025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33BBA57-1342-2AE6-0D9E-B7CB5A23917B}"/>
              </a:ext>
            </a:extLst>
          </p:cNvPr>
          <p:cNvGrpSpPr/>
          <p:nvPr/>
        </p:nvGrpSpPr>
        <p:grpSpPr>
          <a:xfrm>
            <a:off x="3664854" y="180607"/>
            <a:ext cx="8145020" cy="6467392"/>
            <a:chOff x="3664854" y="180607"/>
            <a:chExt cx="8145020" cy="6467392"/>
          </a:xfrm>
        </p:grpSpPr>
        <p:pic>
          <p:nvPicPr>
            <p:cNvPr id="20" name="Picture 2" descr="Levier - Suggestions avec ECLUSIONS">
              <a:extLst>
                <a:ext uri="{FF2B5EF4-FFF2-40B4-BE49-F238E27FC236}">
                  <a16:creationId xmlns:a16="http://schemas.microsoft.com/office/drawing/2014/main" id="{4D7FA073-0600-C23C-445E-2DDCA284C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28" t="10376" r="20645" b="10088"/>
            <a:stretch>
              <a:fillRect/>
            </a:stretch>
          </p:blipFill>
          <p:spPr bwMode="auto">
            <a:xfrm>
              <a:off x="4928122" y="180607"/>
              <a:ext cx="6388627" cy="64673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5352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1" name="Picture 2" descr="Levier - Suggestions avec ECLUSIONS">
              <a:extLst>
                <a:ext uri="{FF2B5EF4-FFF2-40B4-BE49-F238E27FC236}">
                  <a16:creationId xmlns:a16="http://schemas.microsoft.com/office/drawing/2014/main" id="{9E70B79A-5CC0-9D3B-4F93-46CBD4E15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06283">
              <a:off x="3681252" y="2265028"/>
              <a:ext cx="2660070" cy="26928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5352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2" descr="Levier - Suggestions avec ECLUSIONS">
              <a:extLst>
                <a:ext uri="{FF2B5EF4-FFF2-40B4-BE49-F238E27FC236}">
                  <a16:creationId xmlns:a16="http://schemas.microsoft.com/office/drawing/2014/main" id="{06401920-9387-FCAF-759C-7907C7E18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bg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312" y="2265028"/>
              <a:ext cx="2660070" cy="26928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5352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Levier - Suggestions avec ECLUSIONS">
              <a:extLst>
                <a:ext uri="{FF2B5EF4-FFF2-40B4-BE49-F238E27FC236}">
                  <a16:creationId xmlns:a16="http://schemas.microsoft.com/office/drawing/2014/main" id="{5E0AC575-914C-5F94-C933-6C0AAA0F9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3572">
              <a:off x="9133406" y="2265028"/>
              <a:ext cx="2660070" cy="26928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5352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50" descr="Smileys">
              <a:extLst>
                <a:ext uri="{FF2B5EF4-FFF2-40B4-BE49-F238E27FC236}">
                  <a16:creationId xmlns:a16="http://schemas.microsoft.com/office/drawing/2014/main" id="{DC74A142-A833-EBCC-1E41-979D738076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4177717" y="2732156"/>
              <a:ext cx="1713155" cy="17675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0" descr="Smileys">
              <a:extLst>
                <a:ext uri="{FF2B5EF4-FFF2-40B4-BE49-F238E27FC236}">
                  <a16:creationId xmlns:a16="http://schemas.microsoft.com/office/drawing/2014/main" id="{93F5BFD8-34B0-41AC-0E11-394A37E3F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46520" y="2719639"/>
              <a:ext cx="1834940" cy="17675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0" descr="Smileys">
              <a:extLst>
                <a:ext uri="{FF2B5EF4-FFF2-40B4-BE49-F238E27FC236}">
                  <a16:creationId xmlns:a16="http://schemas.microsoft.com/office/drawing/2014/main" id="{68067A3C-6186-3889-CF5A-9D72CB81EF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54774" y="2732156"/>
              <a:ext cx="1661975" cy="17675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Sous-titre 2">
            <a:extLst>
              <a:ext uri="{FF2B5EF4-FFF2-40B4-BE49-F238E27FC236}">
                <a16:creationId xmlns:a16="http://schemas.microsoft.com/office/drawing/2014/main" id="{C3341662-7925-0704-0702-8A39239338DE}"/>
              </a:ext>
            </a:extLst>
          </p:cNvPr>
          <p:cNvSpPr txBox="1">
            <a:spLocks/>
          </p:cNvSpPr>
          <p:nvPr/>
        </p:nvSpPr>
        <p:spPr>
          <a:xfrm>
            <a:off x="92183" y="2072640"/>
            <a:ext cx="3184074" cy="3616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C00000"/>
                </a:solidFill>
                <a:latin typeface="+mj-lt"/>
              </a:rPr>
              <a:t>Restez à l’écoute de vos patients…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C00000"/>
                </a:solidFill>
                <a:latin typeface="+mj-lt"/>
              </a:rPr>
              <a:t>IMPLICATION DES PATIENTS</a:t>
            </a:r>
            <a:endParaRPr lang="fr-FR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45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5" name="Rectangle 4"/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8" name="Rectangle 7"/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Sous-titre 2">
            <a:extLst>
              <a:ext uri="{FF2B5EF4-FFF2-40B4-BE49-F238E27FC236}">
                <a16:creationId xmlns:a16="http://schemas.microsoft.com/office/drawing/2014/main" id="{AE48A7AE-29AE-D5F8-A7F7-7CC5E597832B}"/>
              </a:ext>
            </a:extLst>
          </p:cNvPr>
          <p:cNvSpPr txBox="1">
            <a:spLocks/>
          </p:cNvSpPr>
          <p:nvPr/>
        </p:nvSpPr>
        <p:spPr>
          <a:xfrm>
            <a:off x="92183" y="1155032"/>
            <a:ext cx="3184074" cy="4534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800" b="1" dirty="0">
                <a:solidFill>
                  <a:schemeClr val="bg1"/>
                </a:solidFill>
                <a:latin typeface="+mj-lt"/>
              </a:rPr>
              <a:t>PISTES POUR L’IMPLICATION DES PATIENTS…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AF15029-5CF7-7454-8019-51BDB871BB20}"/>
              </a:ext>
            </a:extLst>
          </p:cNvPr>
          <p:cNvSpPr txBox="1">
            <a:spLocks/>
          </p:cNvSpPr>
          <p:nvPr/>
        </p:nvSpPr>
        <p:spPr>
          <a:xfrm>
            <a:off x="3441699" y="774699"/>
            <a:ext cx="8351777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3600" b="1" dirty="0"/>
              <a:t>PARTAGE d’EXPERIENCES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047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3813" y="6134100"/>
            <a:ext cx="1926431" cy="669131"/>
            <a:chOff x="23813" y="6134100"/>
            <a:chExt cx="1926431" cy="669131"/>
          </a:xfrm>
        </p:grpSpPr>
        <p:sp>
          <p:nvSpPr>
            <p:cNvPr id="7" name="Rectangle 6"/>
            <p:cNvSpPr/>
            <p:nvPr/>
          </p:nvSpPr>
          <p:spPr>
            <a:xfrm>
              <a:off x="23813" y="6134100"/>
              <a:ext cx="1926431" cy="669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48432" y="6155256"/>
              <a:ext cx="1884227" cy="629600"/>
              <a:chOff x="9887879" y="3959744"/>
              <a:chExt cx="1884227" cy="629600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7879" y="3959744"/>
                <a:ext cx="1884227" cy="6296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9893300" y="4432300"/>
                <a:ext cx="1168400" cy="157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E5143260-E0B9-BB3E-C83D-26D0D42BBA6A}"/>
              </a:ext>
            </a:extLst>
          </p:cNvPr>
          <p:cNvSpPr txBox="1">
            <a:spLocks/>
          </p:cNvSpPr>
          <p:nvPr/>
        </p:nvSpPr>
        <p:spPr>
          <a:xfrm>
            <a:off x="3441699" y="774699"/>
            <a:ext cx="8351777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2800" b="1" dirty="0"/>
              <a:t>Autres thématiques de questionnaires</a:t>
            </a:r>
          </a:p>
          <a:p>
            <a:pPr algn="ctr">
              <a:lnSpc>
                <a:spcPct val="150000"/>
              </a:lnSpc>
            </a:pPr>
            <a:r>
              <a:rPr lang="fr-FR" sz="2800" b="1" dirty="0"/>
              <a:t>Mini questionnaires autonomes</a:t>
            </a:r>
          </a:p>
          <a:p>
            <a:pPr algn="ctr">
              <a:lnSpc>
                <a:spcPct val="150000"/>
              </a:lnSpc>
            </a:pPr>
            <a:r>
              <a:rPr lang="fr-FR" sz="2800" b="1" dirty="0"/>
              <a:t>Autres suggestions…</a:t>
            </a:r>
            <a:endParaRPr lang="fr-FR" sz="280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53A16752-B6E1-0ABC-F14F-37EFBE82D249}"/>
              </a:ext>
            </a:extLst>
          </p:cNvPr>
          <p:cNvSpPr txBox="1">
            <a:spLocks/>
          </p:cNvSpPr>
          <p:nvPr/>
        </p:nvSpPr>
        <p:spPr>
          <a:xfrm>
            <a:off x="92183" y="1299411"/>
            <a:ext cx="3184074" cy="43901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rgbClr val="C00000"/>
                </a:solidFill>
                <a:latin typeface="+mj-lt"/>
              </a:rPr>
              <a:t>Et après?</a:t>
            </a:r>
            <a:endParaRPr lang="fr-FR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7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5A5BD-5882-6961-0DBD-CA2B3DB2E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5255A4-E316-C2DD-CFD9-868D444710A5}"/>
              </a:ext>
            </a:extLst>
          </p:cNvPr>
          <p:cNvSpPr/>
          <p:nvPr/>
        </p:nvSpPr>
        <p:spPr>
          <a:xfrm>
            <a:off x="9747642" y="0"/>
            <a:ext cx="2164702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D46606-A9BF-43AF-DD82-942989415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99" y="932689"/>
            <a:ext cx="8680360" cy="4914320"/>
          </a:xfrm>
        </p:spPr>
        <p:txBody>
          <a:bodyPr>
            <a:normAutofit/>
          </a:bodyPr>
          <a:lstStyle/>
          <a:p>
            <a:pPr algn="ctr"/>
            <a:r>
              <a:rPr lang="fr-FR" sz="8800" dirty="0">
                <a:latin typeface="AR ESSENCE" panose="02000000000000000000" pitchFamily="2" charset="0"/>
              </a:rPr>
              <a:t>MERCI</a:t>
            </a:r>
            <a:br>
              <a:rPr lang="fr-FR" sz="8900" dirty="0">
                <a:latin typeface="AR ESSENCE" panose="02000000000000000000" pitchFamily="2" charset="0"/>
              </a:rPr>
            </a:b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Restitution des résultats de l’enquête QU </a:t>
            </a:r>
            <a:r>
              <a:rPr lang="fr-FR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Satisf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2025</a:t>
            </a:r>
            <a:br>
              <a:rPr lang="fr-FR" sz="27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fr-FR" sz="27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fr-FR" sz="1200" dirty="0"/>
            </a:b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Journée de la coordination</a:t>
            </a:r>
            <a:b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Mardi 9 décembre 2025 – Beaune – Palais des Congrès</a:t>
            </a: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5CC5FA-04C9-478A-67A8-061A8DF6C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6800" y="4889500"/>
            <a:ext cx="1752600" cy="10541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CC9961E1-5E8D-A218-4C7B-8DE6BA390EDA}"/>
              </a:ext>
            </a:extLst>
          </p:cNvPr>
          <p:cNvSpPr txBox="1">
            <a:spLocks/>
          </p:cNvSpPr>
          <p:nvPr/>
        </p:nvSpPr>
        <p:spPr>
          <a:xfrm>
            <a:off x="0" y="6386513"/>
            <a:ext cx="8590208" cy="314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Valentin DAUCOURT – Tim DUCARROZ – Céline VAANANEN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F1E642-F892-DA6F-2475-A0EDD230CC90}"/>
              </a:ext>
            </a:extLst>
          </p:cNvPr>
          <p:cNvGrpSpPr/>
          <p:nvPr/>
        </p:nvGrpSpPr>
        <p:grpSpPr>
          <a:xfrm>
            <a:off x="9887879" y="3959744"/>
            <a:ext cx="1884227" cy="702744"/>
            <a:chOff x="9887879" y="3959744"/>
            <a:chExt cx="1884227" cy="70274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BC16A7D-05B1-28FC-BEA6-07B9D6DB0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7879" y="3959744"/>
              <a:ext cx="1884227" cy="629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FCC6BA-D283-62C7-A4BF-F708AA401F27}"/>
                </a:ext>
              </a:extLst>
            </p:cNvPr>
            <p:cNvSpPr/>
            <p:nvPr/>
          </p:nvSpPr>
          <p:spPr>
            <a:xfrm>
              <a:off x="9893300" y="4432300"/>
              <a:ext cx="1168400" cy="230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8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441698" y="134886"/>
            <a:ext cx="8750302" cy="672311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fr-FR" sz="3700" dirty="0">
                <a:solidFill>
                  <a:schemeClr val="accent4"/>
                </a:solidFill>
              </a:rPr>
            </a:br>
            <a:endParaRPr lang="fr-FR" sz="7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05B8E5-EF4A-84B8-31E2-FBDE03222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4" y="134886"/>
            <a:ext cx="11398290" cy="6588228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-113802" y="1156736"/>
            <a:ext cx="6437600" cy="53642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Depuis  </a:t>
            </a: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2018</a:t>
            </a:r>
            <a:endParaRPr lang="fr-FR" sz="5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240 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Participations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à l’une des </a:t>
            </a: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Enquêtes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auprès de </a:t>
            </a: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90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équipes de BFC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BFA8A39-D6CD-F17B-72DC-D65FECBAA1E5}"/>
              </a:ext>
            </a:extLst>
          </p:cNvPr>
          <p:cNvGrpSpPr/>
          <p:nvPr/>
        </p:nvGrpSpPr>
        <p:grpSpPr>
          <a:xfrm>
            <a:off x="149784" y="925267"/>
            <a:ext cx="1569959" cy="515389"/>
            <a:chOff x="149784" y="925267"/>
            <a:chExt cx="1569959" cy="51538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A8C2EC2-6523-82A5-3A68-FCD961D68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84" y="925267"/>
              <a:ext cx="1569959" cy="49816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ABD104-89CC-7F9F-88FA-AEFE1F66EFC9}"/>
                </a:ext>
              </a:extLst>
            </p:cNvPr>
            <p:cNvSpPr/>
            <p:nvPr/>
          </p:nvSpPr>
          <p:spPr>
            <a:xfrm>
              <a:off x="149784" y="1300163"/>
              <a:ext cx="1002741" cy="1404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Sous-titre 2">
            <a:extLst>
              <a:ext uri="{FF2B5EF4-FFF2-40B4-BE49-F238E27FC236}">
                <a16:creationId xmlns:a16="http://schemas.microsoft.com/office/drawing/2014/main" id="{C7BFCED9-953A-B339-110B-04DE345C32F2}"/>
              </a:ext>
            </a:extLst>
          </p:cNvPr>
          <p:cNvSpPr txBox="1">
            <a:spLocks/>
          </p:cNvSpPr>
          <p:nvPr/>
        </p:nvSpPr>
        <p:spPr>
          <a:xfrm>
            <a:off x="8302918" y="6162675"/>
            <a:ext cx="3884102" cy="5604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b="1" dirty="0">
                <a:solidFill>
                  <a:srgbClr val="87888A"/>
                </a:solidFill>
                <a:latin typeface="+mj-lt"/>
              </a:rPr>
              <a:t>Bourgogne Franche-Comté</a:t>
            </a:r>
            <a:endParaRPr lang="fr-FR" dirty="0">
              <a:solidFill>
                <a:srgbClr val="87888A"/>
              </a:solidFill>
              <a:latin typeface="+mj-lt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049CED1-A46C-FB1C-2FF4-68623A870AA4}"/>
              </a:ext>
            </a:extLst>
          </p:cNvPr>
          <p:cNvGrpSpPr/>
          <p:nvPr/>
        </p:nvGrpSpPr>
        <p:grpSpPr>
          <a:xfrm>
            <a:off x="7004595" y="1081843"/>
            <a:ext cx="3124637" cy="1065690"/>
            <a:chOff x="6591536" y="3108162"/>
            <a:chExt cx="3846692" cy="1311955"/>
          </a:xfrm>
        </p:grpSpPr>
        <p:pic>
          <p:nvPicPr>
            <p:cNvPr id="5" name="Picture 50" descr="Smileys">
              <a:extLst>
                <a:ext uri="{FF2B5EF4-FFF2-40B4-BE49-F238E27FC236}">
                  <a16:creationId xmlns:a16="http://schemas.microsoft.com/office/drawing/2014/main" id="{2278D405-EAF4-F6B8-898B-42CF20F6B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0" descr="Smileys">
              <a:extLst>
                <a:ext uri="{FF2B5EF4-FFF2-40B4-BE49-F238E27FC236}">
                  <a16:creationId xmlns:a16="http://schemas.microsoft.com/office/drawing/2014/main" id="{48E7716A-E30D-8BED-A6F9-FEE80B82F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0" descr="Smileys">
              <a:extLst>
                <a:ext uri="{FF2B5EF4-FFF2-40B4-BE49-F238E27FC236}">
                  <a16:creationId xmlns:a16="http://schemas.microsoft.com/office/drawing/2014/main" id="{8B3CF933-4335-32D4-882E-EA68D92C2C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ous-titre 2">
            <a:extLst>
              <a:ext uri="{FF2B5EF4-FFF2-40B4-BE49-F238E27FC236}">
                <a16:creationId xmlns:a16="http://schemas.microsoft.com/office/drawing/2014/main" id="{3D3B425B-87C2-61EE-7CD5-6992240ACB6E}"/>
              </a:ext>
            </a:extLst>
          </p:cNvPr>
          <p:cNvSpPr txBox="1">
            <a:spLocks/>
          </p:cNvSpPr>
          <p:nvPr/>
        </p:nvSpPr>
        <p:spPr>
          <a:xfrm>
            <a:off x="5795269" y="2072640"/>
            <a:ext cx="5543291" cy="35324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Satisfaction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Participation SP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Observance</a:t>
            </a:r>
            <a:endParaRPr lang="fr-F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0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00C3-105D-2CA8-938C-BC6A504C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66B12774-6A45-E6DD-FDA6-1FDF40463742}"/>
              </a:ext>
            </a:extLst>
          </p:cNvPr>
          <p:cNvSpPr txBox="1">
            <a:spLocks/>
          </p:cNvSpPr>
          <p:nvPr/>
        </p:nvSpPr>
        <p:spPr>
          <a:xfrm>
            <a:off x="3441698" y="134886"/>
            <a:ext cx="8750302" cy="672311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fr-FR" sz="3700" dirty="0">
                <a:solidFill>
                  <a:schemeClr val="accent4"/>
                </a:solidFill>
              </a:rPr>
            </a:br>
            <a:endParaRPr lang="fr-FR" sz="7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B2D879-FFF2-D5C1-6E19-457B2157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4" y="134886"/>
            <a:ext cx="11398290" cy="6588228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BE218FF6-0C5A-CE5A-9F12-72995186E8BB}"/>
              </a:ext>
            </a:extLst>
          </p:cNvPr>
          <p:cNvSpPr txBox="1">
            <a:spLocks/>
          </p:cNvSpPr>
          <p:nvPr/>
        </p:nvSpPr>
        <p:spPr>
          <a:xfrm>
            <a:off x="54696" y="1196960"/>
            <a:ext cx="6437600" cy="50365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2025</a:t>
            </a:r>
            <a:endParaRPr lang="fr-FR" sz="6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 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Sites</a:t>
            </a:r>
            <a:b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 Satisfaction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+ </a:t>
            </a:r>
            <a:r>
              <a:rPr lang="fr-FR" sz="32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4 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Sites test</a:t>
            </a:r>
            <a:b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 Observance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C69BDD6-89E0-9372-356C-3378945DEE1A}"/>
              </a:ext>
            </a:extLst>
          </p:cNvPr>
          <p:cNvGrpSpPr/>
          <p:nvPr/>
        </p:nvGrpSpPr>
        <p:grpSpPr>
          <a:xfrm>
            <a:off x="149784" y="925267"/>
            <a:ext cx="1569959" cy="515389"/>
            <a:chOff x="149784" y="925267"/>
            <a:chExt cx="1569959" cy="51538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623ED60-BD0D-15B1-C8A3-9688178C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84" y="925267"/>
              <a:ext cx="1569959" cy="49816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7B05CD-8446-F43E-44EF-0A5575D38B08}"/>
                </a:ext>
              </a:extLst>
            </p:cNvPr>
            <p:cNvSpPr/>
            <p:nvPr/>
          </p:nvSpPr>
          <p:spPr>
            <a:xfrm>
              <a:off x="149784" y="1300163"/>
              <a:ext cx="1002741" cy="1404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Sous-titre 2">
            <a:extLst>
              <a:ext uri="{FF2B5EF4-FFF2-40B4-BE49-F238E27FC236}">
                <a16:creationId xmlns:a16="http://schemas.microsoft.com/office/drawing/2014/main" id="{04D48EE5-0342-7166-FA01-243432143326}"/>
              </a:ext>
            </a:extLst>
          </p:cNvPr>
          <p:cNvSpPr txBox="1">
            <a:spLocks/>
          </p:cNvSpPr>
          <p:nvPr/>
        </p:nvSpPr>
        <p:spPr>
          <a:xfrm>
            <a:off x="8302918" y="6162675"/>
            <a:ext cx="3884102" cy="5604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b="1" dirty="0">
                <a:solidFill>
                  <a:srgbClr val="87888A"/>
                </a:solidFill>
                <a:latin typeface="+mj-lt"/>
              </a:rPr>
              <a:t>Bourgogne Franche-Comté</a:t>
            </a:r>
            <a:endParaRPr lang="fr-FR" dirty="0">
              <a:solidFill>
                <a:srgbClr val="87888A"/>
              </a:solidFill>
              <a:latin typeface="+mj-lt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83BA6C6-F531-067D-C352-09DC91C08A3B}"/>
              </a:ext>
            </a:extLst>
          </p:cNvPr>
          <p:cNvGrpSpPr/>
          <p:nvPr/>
        </p:nvGrpSpPr>
        <p:grpSpPr>
          <a:xfrm>
            <a:off x="7004595" y="1081843"/>
            <a:ext cx="3124637" cy="1065690"/>
            <a:chOff x="6591536" y="3108162"/>
            <a:chExt cx="3846692" cy="1311955"/>
          </a:xfrm>
        </p:grpSpPr>
        <p:pic>
          <p:nvPicPr>
            <p:cNvPr id="5" name="Picture 50" descr="Smileys">
              <a:extLst>
                <a:ext uri="{FF2B5EF4-FFF2-40B4-BE49-F238E27FC236}">
                  <a16:creationId xmlns:a16="http://schemas.microsoft.com/office/drawing/2014/main" id="{F25AFF3E-6ADE-C79E-83F2-C94AC0CB95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0" descr="Smileys">
              <a:extLst>
                <a:ext uri="{FF2B5EF4-FFF2-40B4-BE49-F238E27FC236}">
                  <a16:creationId xmlns:a16="http://schemas.microsoft.com/office/drawing/2014/main" id="{85D98D43-F3F1-ED23-FB32-F5E9F0F075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0" descr="Smileys">
              <a:extLst>
                <a:ext uri="{FF2B5EF4-FFF2-40B4-BE49-F238E27FC236}">
                  <a16:creationId xmlns:a16="http://schemas.microsoft.com/office/drawing/2014/main" id="{B32E44A3-FB91-813A-521A-34416252D5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ous-titre 2">
            <a:extLst>
              <a:ext uri="{FF2B5EF4-FFF2-40B4-BE49-F238E27FC236}">
                <a16:creationId xmlns:a16="http://schemas.microsoft.com/office/drawing/2014/main" id="{137AFDA2-B345-A10E-690B-5D75D10C62BD}"/>
              </a:ext>
            </a:extLst>
          </p:cNvPr>
          <p:cNvSpPr txBox="1">
            <a:spLocks/>
          </p:cNvSpPr>
          <p:nvPr/>
        </p:nvSpPr>
        <p:spPr>
          <a:xfrm>
            <a:off x="5795269" y="2072640"/>
            <a:ext cx="5543291" cy="35324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Questionnaires remaniés / épurés</a:t>
            </a:r>
            <a:b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Groupes de travail avec des équipes</a:t>
            </a:r>
            <a:endParaRPr lang="fr-F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5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441699" y="774699"/>
            <a:ext cx="8351777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500" dirty="0"/>
              <a:t>Évaluer la satisfaction des usagers accueillis dans les structures participantes</a:t>
            </a:r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3700" dirty="0">
                <a:latin typeface="+mj-lt"/>
              </a:rPr>
              <a:t>Valoriser les bonnes pratiques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3700" dirty="0">
                <a:latin typeface="+mj-lt"/>
              </a:rPr>
              <a:t>Identifier des axes d’amélioration</a:t>
            </a: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92183" y="2072640"/>
            <a:ext cx="3184074" cy="30886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latin typeface="+mj-lt"/>
              </a:rPr>
              <a:t>QUESTIONNAIRE SATISFACTION </a:t>
            </a:r>
            <a:r>
              <a:rPr lang="fr-FR" sz="4000" b="1" dirty="0">
                <a:latin typeface="+mj-lt"/>
              </a:rPr>
              <a:t>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3200" b="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latin typeface="+mj-lt"/>
              </a:rPr>
              <a:t>RAPPEL DES OBJECTIFS</a:t>
            </a:r>
            <a:endParaRPr lang="fr-FR" sz="2000" dirty="0"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159592F-7AF6-0287-1251-B6A77798BAF2}"/>
              </a:ext>
            </a:extLst>
          </p:cNvPr>
          <p:cNvGrpSpPr/>
          <p:nvPr/>
        </p:nvGrpSpPr>
        <p:grpSpPr>
          <a:xfrm>
            <a:off x="92183" y="932230"/>
            <a:ext cx="3124637" cy="1065690"/>
            <a:chOff x="6591536" y="3108162"/>
            <a:chExt cx="3846692" cy="1311955"/>
          </a:xfrm>
        </p:grpSpPr>
        <p:pic>
          <p:nvPicPr>
            <p:cNvPr id="4" name="Picture 50" descr="Smileys">
              <a:extLst>
                <a:ext uri="{FF2B5EF4-FFF2-40B4-BE49-F238E27FC236}">
                  <a16:creationId xmlns:a16="http://schemas.microsoft.com/office/drawing/2014/main" id="{5FE5C27E-B5BC-A231-34DF-1D608B5D70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0" descr="Smileys">
              <a:extLst>
                <a:ext uri="{FF2B5EF4-FFF2-40B4-BE49-F238E27FC236}">
                  <a16:creationId xmlns:a16="http://schemas.microsoft.com/office/drawing/2014/main" id="{6DECB27E-610F-2979-8EE4-B7C21A652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0" descr="Smileys">
              <a:extLst>
                <a:ext uri="{FF2B5EF4-FFF2-40B4-BE49-F238E27FC236}">
                  <a16:creationId xmlns:a16="http://schemas.microsoft.com/office/drawing/2014/main" id="{C807DF22-0D8F-388E-806C-6846CC2488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96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28C50-1382-CCD0-9492-AE2A2282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D4A56F2B-18BB-8D5F-1C30-578DE55466C8}"/>
              </a:ext>
            </a:extLst>
          </p:cNvPr>
          <p:cNvSpPr txBox="1">
            <a:spLocks/>
          </p:cNvSpPr>
          <p:nvPr/>
        </p:nvSpPr>
        <p:spPr>
          <a:xfrm>
            <a:off x="3441699" y="774699"/>
            <a:ext cx="8351777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Premier questionnaire en 2018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GT coordinatrices FeMaSCo-BFC et RéQua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Thématiques à partir de questionnaires existants recensés en BFC et priorités identifiées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Petites modifications au fil des années</a:t>
            </a:r>
            <a:br>
              <a:rPr lang="fr-FR" sz="2800" dirty="0"/>
            </a:br>
            <a:r>
              <a:rPr lang="fr-FR" sz="1800" i="1" dirty="0"/>
              <a:t>mon espace santé / implication patients…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Questionnaire épuré pour 2025*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8</a:t>
            </a:r>
            <a:r>
              <a:rPr lang="fr-FR" sz="1800" dirty="0"/>
              <a:t>ème</a:t>
            </a:r>
            <a:r>
              <a:rPr lang="fr-FR" sz="2800" dirty="0"/>
              <a:t> campagne en 2025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82A24413-66BB-3419-DC52-71FC860BB81A}"/>
              </a:ext>
            </a:extLst>
          </p:cNvPr>
          <p:cNvSpPr txBox="1">
            <a:spLocks/>
          </p:cNvSpPr>
          <p:nvPr/>
        </p:nvSpPr>
        <p:spPr>
          <a:xfrm>
            <a:off x="92183" y="2072640"/>
            <a:ext cx="3184074" cy="30886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latin typeface="+mj-lt"/>
              </a:rPr>
              <a:t>QUESTIONNAIRE SATISFACTION </a:t>
            </a:r>
            <a:r>
              <a:rPr lang="fr-FR" sz="4000" b="1" dirty="0">
                <a:latin typeface="+mj-lt"/>
              </a:rPr>
              <a:t>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3200" b="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latin typeface="+mj-lt"/>
              </a:rPr>
              <a:t>RAPPELS SUR LA METHODE</a:t>
            </a:r>
            <a:endParaRPr lang="fr-FR" sz="2000" dirty="0"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826AAE-4CC6-1631-522F-E65E0FA46B62}"/>
              </a:ext>
            </a:extLst>
          </p:cNvPr>
          <p:cNvGrpSpPr/>
          <p:nvPr/>
        </p:nvGrpSpPr>
        <p:grpSpPr>
          <a:xfrm>
            <a:off x="92183" y="932230"/>
            <a:ext cx="3124637" cy="1065690"/>
            <a:chOff x="6591536" y="3108162"/>
            <a:chExt cx="3846692" cy="1311955"/>
          </a:xfrm>
        </p:grpSpPr>
        <p:pic>
          <p:nvPicPr>
            <p:cNvPr id="4" name="Picture 50" descr="Smileys">
              <a:extLst>
                <a:ext uri="{FF2B5EF4-FFF2-40B4-BE49-F238E27FC236}">
                  <a16:creationId xmlns:a16="http://schemas.microsoft.com/office/drawing/2014/main" id="{EEB11DC8-5FC2-76A7-9939-39E7894F4B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0" descr="Smileys">
              <a:extLst>
                <a:ext uri="{FF2B5EF4-FFF2-40B4-BE49-F238E27FC236}">
                  <a16:creationId xmlns:a16="http://schemas.microsoft.com/office/drawing/2014/main" id="{4E1A92EA-FF31-F7F3-1C10-217D7161F4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0" descr="Smileys">
              <a:extLst>
                <a:ext uri="{FF2B5EF4-FFF2-40B4-BE49-F238E27FC236}">
                  <a16:creationId xmlns:a16="http://schemas.microsoft.com/office/drawing/2014/main" id="{FAF4E0B8-F277-5BDE-1C45-B80DE61442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1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911C-5753-BF89-9FF9-B335D8B7C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D9F1E4A9-F507-883B-3A88-FF288FA1C2ED}"/>
              </a:ext>
            </a:extLst>
          </p:cNvPr>
          <p:cNvSpPr txBox="1">
            <a:spLocks/>
          </p:cNvSpPr>
          <p:nvPr/>
        </p:nvSpPr>
        <p:spPr>
          <a:xfrm>
            <a:off x="3441699" y="774699"/>
            <a:ext cx="4137661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i="1" dirty="0"/>
              <a:t>(Profils)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FFC000"/>
                </a:solidFill>
                <a:sym typeface="Wingdings" panose="05000000000000000000" pitchFamily="2" charset="2"/>
              </a:rPr>
              <a:t>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/>
              <a:t>Consultation du jour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3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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/>
              <a:t>Informations de santé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6"/>
                </a:solidFill>
                <a:sym typeface="Wingdings" panose="05000000000000000000" pitchFamily="2" charset="2"/>
              </a:rPr>
              <a:t>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/>
              <a:t>Satisfaction générale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/>
                </a:solidFill>
                <a:sym typeface="Wingdings" panose="05000000000000000000" pitchFamily="2" charset="2"/>
              </a:rPr>
              <a:t>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/>
              <a:t>Commentaires/Suggestions</a:t>
            </a:r>
            <a:endParaRPr lang="fr-FR" sz="2800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3405A04C-DBD9-D5C7-8FD0-A9E595E313F0}"/>
              </a:ext>
            </a:extLst>
          </p:cNvPr>
          <p:cNvSpPr txBox="1">
            <a:spLocks/>
          </p:cNvSpPr>
          <p:nvPr/>
        </p:nvSpPr>
        <p:spPr>
          <a:xfrm>
            <a:off x="92183" y="2072640"/>
            <a:ext cx="3184074" cy="3616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latin typeface="+mj-lt"/>
              </a:rPr>
              <a:t>QUESTIONNAIRE SATISFACTION </a:t>
            </a:r>
            <a:r>
              <a:rPr lang="fr-FR" sz="4000" b="1" dirty="0">
                <a:latin typeface="+mj-lt"/>
              </a:rPr>
              <a:t>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3200" b="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latin typeface="+mj-lt"/>
              </a:rPr>
              <a:t>Thématiques et modalités de réponse</a:t>
            </a:r>
            <a:endParaRPr lang="fr-FR" sz="2000" dirty="0"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4B4FD8E-4996-F829-58E2-81E6F0C83BCA}"/>
              </a:ext>
            </a:extLst>
          </p:cNvPr>
          <p:cNvGrpSpPr/>
          <p:nvPr/>
        </p:nvGrpSpPr>
        <p:grpSpPr>
          <a:xfrm>
            <a:off x="92183" y="932230"/>
            <a:ext cx="3124637" cy="1065690"/>
            <a:chOff x="6591536" y="3108162"/>
            <a:chExt cx="3846692" cy="1311955"/>
          </a:xfrm>
        </p:grpSpPr>
        <p:pic>
          <p:nvPicPr>
            <p:cNvPr id="4" name="Picture 50" descr="Smileys">
              <a:extLst>
                <a:ext uri="{FF2B5EF4-FFF2-40B4-BE49-F238E27FC236}">
                  <a16:creationId xmlns:a16="http://schemas.microsoft.com/office/drawing/2014/main" id="{3F519959-8819-6C18-929F-8F6F6310FF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0" descr="Smileys">
              <a:extLst>
                <a:ext uri="{FF2B5EF4-FFF2-40B4-BE49-F238E27FC236}">
                  <a16:creationId xmlns:a16="http://schemas.microsoft.com/office/drawing/2014/main" id="{E328D3D5-793F-505B-91BB-15D33DE20C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0" descr="Smileys">
              <a:extLst>
                <a:ext uri="{FF2B5EF4-FFF2-40B4-BE49-F238E27FC236}">
                  <a16:creationId xmlns:a16="http://schemas.microsoft.com/office/drawing/2014/main" id="{4A5CE3B1-D439-C2D6-45AA-6A54A8DF50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8598D177-BFBA-6607-E44F-E44F171F2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18" y="4441394"/>
            <a:ext cx="7416800" cy="62287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2F86074-0EC4-ED6D-A40F-8DDCB1F00F16}"/>
              </a:ext>
            </a:extLst>
          </p:cNvPr>
          <p:cNvSpPr txBox="1">
            <a:spLocks/>
          </p:cNvSpPr>
          <p:nvPr/>
        </p:nvSpPr>
        <p:spPr>
          <a:xfrm>
            <a:off x="7579360" y="774699"/>
            <a:ext cx="4214114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7030A0"/>
                </a:solidFill>
                <a:sym typeface="Wingdings" panose="05000000000000000000" pitchFamily="2" charset="2"/>
              </a:rPr>
              <a:t>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/>
              <a:t>Accueil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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/>
              <a:t>Prise de rendez-vous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4"/>
                </a:solidFill>
                <a:sym typeface="Wingdings" panose="05000000000000000000" pitchFamily="2" charset="2"/>
              </a:rPr>
              <a:t>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/>
              <a:t>Aménagement du site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FA87B9-E3D4-5610-0191-F3955D710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2"/>
          <a:stretch>
            <a:fillRect/>
          </a:stretch>
        </p:blipFill>
        <p:spPr>
          <a:xfrm>
            <a:off x="4381158" y="2799488"/>
            <a:ext cx="6065520" cy="6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25E29-2691-46D5-896E-9DA6AB08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E29A406-4824-0A3A-8A08-79C45158E727}"/>
              </a:ext>
            </a:extLst>
          </p:cNvPr>
          <p:cNvSpPr txBox="1">
            <a:spLocks/>
          </p:cNvSpPr>
          <p:nvPr/>
        </p:nvSpPr>
        <p:spPr>
          <a:xfrm>
            <a:off x="3441699" y="774699"/>
            <a:ext cx="8351777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2800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157B219-D865-836C-9E3A-4AA579D39FCE}"/>
              </a:ext>
            </a:extLst>
          </p:cNvPr>
          <p:cNvSpPr txBox="1">
            <a:spLocks/>
          </p:cNvSpPr>
          <p:nvPr/>
        </p:nvSpPr>
        <p:spPr>
          <a:xfrm>
            <a:off x="92183" y="2072640"/>
            <a:ext cx="3184074" cy="3616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latin typeface="+mj-lt"/>
              </a:rPr>
              <a:t>QUESTIONNAIRE SATISFACTION </a:t>
            </a:r>
            <a:r>
              <a:rPr lang="fr-FR" sz="4000" b="1" dirty="0">
                <a:latin typeface="+mj-lt"/>
              </a:rPr>
              <a:t>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3200" b="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latin typeface="+mj-lt"/>
              </a:rPr>
              <a:t>Thématiques et modalités de réponse</a:t>
            </a:r>
            <a:endParaRPr lang="fr-FR" sz="2000" dirty="0"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D194C67-7459-3885-2C08-ACAF396EDC60}"/>
              </a:ext>
            </a:extLst>
          </p:cNvPr>
          <p:cNvGrpSpPr/>
          <p:nvPr/>
        </p:nvGrpSpPr>
        <p:grpSpPr>
          <a:xfrm>
            <a:off x="92183" y="932230"/>
            <a:ext cx="3124637" cy="1065690"/>
            <a:chOff x="6591536" y="3108162"/>
            <a:chExt cx="3846692" cy="1311955"/>
          </a:xfrm>
        </p:grpSpPr>
        <p:pic>
          <p:nvPicPr>
            <p:cNvPr id="4" name="Picture 50" descr="Smileys">
              <a:extLst>
                <a:ext uri="{FF2B5EF4-FFF2-40B4-BE49-F238E27FC236}">
                  <a16:creationId xmlns:a16="http://schemas.microsoft.com/office/drawing/2014/main" id="{B6765D3B-8A36-55B8-31A8-DD13A35743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0" descr="Smileys">
              <a:extLst>
                <a:ext uri="{FF2B5EF4-FFF2-40B4-BE49-F238E27FC236}">
                  <a16:creationId xmlns:a16="http://schemas.microsoft.com/office/drawing/2014/main" id="{4D80E4A2-EEB7-6D6D-F372-4A66282262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0" descr="Smileys">
              <a:extLst>
                <a:ext uri="{FF2B5EF4-FFF2-40B4-BE49-F238E27FC236}">
                  <a16:creationId xmlns:a16="http://schemas.microsoft.com/office/drawing/2014/main" id="{BE7D24DA-05C9-93A5-0024-76A64B4E3D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9DF93D93-CB3F-483E-2402-B866E2808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2"/>
          <a:stretch>
            <a:fillRect/>
          </a:stretch>
        </p:blipFill>
        <p:spPr>
          <a:xfrm>
            <a:off x="4381158" y="2572324"/>
            <a:ext cx="6065520" cy="622873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C894EAC-06CB-2191-246C-44EB159203F4}"/>
              </a:ext>
            </a:extLst>
          </p:cNvPr>
          <p:cNvSpPr/>
          <p:nvPr/>
        </p:nvSpPr>
        <p:spPr>
          <a:xfrm>
            <a:off x="4381158" y="1889760"/>
            <a:ext cx="1044282" cy="130543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0C81833-7BFB-D959-D8A5-940972F7993A}"/>
              </a:ext>
            </a:extLst>
          </p:cNvPr>
          <p:cNvSpPr/>
          <p:nvPr/>
        </p:nvSpPr>
        <p:spPr>
          <a:xfrm>
            <a:off x="4216400" y="2572324"/>
            <a:ext cx="2836082" cy="9641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5E52EC5-0506-EBFF-38D9-D3098E6AE40F}"/>
              </a:ext>
            </a:extLst>
          </p:cNvPr>
          <p:cNvSpPr/>
          <p:nvPr/>
        </p:nvSpPr>
        <p:spPr>
          <a:xfrm>
            <a:off x="5264571" y="1548479"/>
            <a:ext cx="3003982" cy="52416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6"/>
                </a:solidFill>
                <a:latin typeface="+mj-lt"/>
              </a:rPr>
              <a:t>Taux d’excellence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5E8CE84-C196-3D5A-9B86-28E94D5ECFE0}"/>
              </a:ext>
            </a:extLst>
          </p:cNvPr>
          <p:cNvSpPr/>
          <p:nvPr/>
        </p:nvSpPr>
        <p:spPr>
          <a:xfrm>
            <a:off x="6850512" y="3363658"/>
            <a:ext cx="3492368" cy="5066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6"/>
                </a:solidFill>
                <a:latin typeface="+mj-lt"/>
              </a:rPr>
              <a:t>Taux de satisfaction</a:t>
            </a:r>
          </a:p>
        </p:txBody>
      </p:sp>
    </p:spTree>
    <p:extLst>
      <p:ext uri="{BB962C8B-B14F-4D97-AF65-F5344CB8AC3E}">
        <p14:creationId xmlns:p14="http://schemas.microsoft.com/office/powerpoint/2010/main" val="38910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E5F6D-2BB4-2CD8-B7D2-67607BE19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>
            <a:extLst>
              <a:ext uri="{FF2B5EF4-FFF2-40B4-BE49-F238E27FC236}">
                <a16:creationId xmlns:a16="http://schemas.microsoft.com/office/drawing/2014/main" id="{5547CD5A-FD63-71FE-8B9C-2912A4CC22BE}"/>
              </a:ext>
            </a:extLst>
          </p:cNvPr>
          <p:cNvSpPr txBox="1">
            <a:spLocks/>
          </p:cNvSpPr>
          <p:nvPr/>
        </p:nvSpPr>
        <p:spPr>
          <a:xfrm>
            <a:off x="92183" y="2072640"/>
            <a:ext cx="3184074" cy="3616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latin typeface="+mj-lt"/>
              </a:rPr>
              <a:t>QUESTIONNAIRE SATISFACTION </a:t>
            </a:r>
            <a:r>
              <a:rPr lang="fr-FR" sz="4000" b="1" dirty="0">
                <a:latin typeface="+mj-lt"/>
              </a:rPr>
              <a:t>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3200" b="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latin typeface="+mj-lt"/>
              </a:rPr>
              <a:t>Recueil des données</a:t>
            </a:r>
            <a:endParaRPr lang="fr-FR" sz="2000" dirty="0"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CB5447D-5D68-1AC9-DD0D-7CA6806D2E68}"/>
              </a:ext>
            </a:extLst>
          </p:cNvPr>
          <p:cNvGrpSpPr/>
          <p:nvPr/>
        </p:nvGrpSpPr>
        <p:grpSpPr>
          <a:xfrm>
            <a:off x="92183" y="932230"/>
            <a:ext cx="3124637" cy="1065690"/>
            <a:chOff x="6591536" y="3108162"/>
            <a:chExt cx="3846692" cy="1311955"/>
          </a:xfrm>
        </p:grpSpPr>
        <p:pic>
          <p:nvPicPr>
            <p:cNvPr id="4" name="Picture 50" descr="Smileys">
              <a:extLst>
                <a:ext uri="{FF2B5EF4-FFF2-40B4-BE49-F238E27FC236}">
                  <a16:creationId xmlns:a16="http://schemas.microsoft.com/office/drawing/2014/main" id="{6E63BCD1-849D-98BC-7C14-1626F89BC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6"/>
            <a:stretch/>
          </p:blipFill>
          <p:spPr bwMode="auto">
            <a:xfrm>
              <a:off x="6591536" y="3108162"/>
              <a:ext cx="1271551" cy="13119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0" descr="Smileys">
              <a:extLst>
                <a:ext uri="{FF2B5EF4-FFF2-40B4-BE49-F238E27FC236}">
                  <a16:creationId xmlns:a16="http://schemas.microsoft.com/office/drawing/2014/main" id="{30E9DFA1-852C-7F14-BDBF-7CCC47E1E4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52904" y="3108162"/>
              <a:ext cx="1361942" cy="131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0" descr="Smileys">
              <a:extLst>
                <a:ext uri="{FF2B5EF4-FFF2-40B4-BE49-F238E27FC236}">
                  <a16:creationId xmlns:a16="http://schemas.microsoft.com/office/drawing/2014/main" id="{0A7B9F47-0BB0-95E4-57C7-415AA156B2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04664" y="3108162"/>
              <a:ext cx="1233564" cy="1311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9639079C-5FFB-0297-371A-7AE2B883ECB3}"/>
              </a:ext>
            </a:extLst>
          </p:cNvPr>
          <p:cNvSpPr txBox="1">
            <a:spLocks/>
          </p:cNvSpPr>
          <p:nvPr/>
        </p:nvSpPr>
        <p:spPr>
          <a:xfrm>
            <a:off x="3441699" y="774699"/>
            <a:ext cx="8351777" cy="53086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38 équipes répondantes sur 45 inscrites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Questionnaire anonyme mis à disposition des usagers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Recueil sur 5 semaines au choix sur sept-</a:t>
            </a:r>
            <a:r>
              <a:rPr lang="fr-FR" sz="2800" dirty="0" err="1"/>
              <a:t>oct</a:t>
            </a:r>
            <a:endParaRPr lang="fr-FR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/>
              <a:t>Cible jusqu’à 300 répondants par structure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320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dre">
  <a:themeElements>
    <a:clrScheme name="FeMaSCo v1">
      <a:dk1>
        <a:sysClr val="windowText" lastClr="000000"/>
      </a:dk1>
      <a:lt1>
        <a:sysClr val="window" lastClr="FFFFFF"/>
      </a:lt1>
      <a:dk2>
        <a:srgbClr val="E5352D"/>
      </a:dk2>
      <a:lt2>
        <a:srgbClr val="EE7F00"/>
      </a:lt2>
      <a:accent1>
        <a:srgbClr val="A73A37"/>
      </a:accent1>
      <a:accent2>
        <a:srgbClr val="D56C1D"/>
      </a:accent2>
      <a:accent3>
        <a:srgbClr val="9A1661"/>
      </a:accent3>
      <a:accent4>
        <a:srgbClr val="1A439E"/>
      </a:accent4>
      <a:accent5>
        <a:srgbClr val="1F7691"/>
      </a:accent5>
      <a:accent6>
        <a:srgbClr val="177B4B"/>
      </a:accent6>
      <a:hlink>
        <a:srgbClr val="0070C0"/>
      </a:hlink>
      <a:folHlink>
        <a:srgbClr val="7030A0"/>
      </a:folHlink>
    </a:clrScheme>
    <a:fontScheme name="FeMaSCo v1">
      <a:majorFont>
        <a:latin typeface="Ubuntu"/>
        <a:ea typeface=""/>
        <a:cs typeface=""/>
      </a:majorFont>
      <a:minorFont>
        <a:latin typeface="Helvetica Neue"/>
        <a:ea typeface=""/>
        <a:cs typeface="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ED009A84-C0E4-4445-9508-25D908BBC45A}" vid="{B10EBAFE-9E51-48A6-8BC2-9BFFEEC849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DiapoPPT FeMaSCo 2022</Template>
  <TotalTime>757</TotalTime>
  <Words>1009</Words>
  <Application>Microsoft Office PowerPoint</Application>
  <PresentationFormat>Grand écran</PresentationFormat>
  <Paragraphs>263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 ESSENCE</vt:lpstr>
      <vt:lpstr>Calibri</vt:lpstr>
      <vt:lpstr>Courier New</vt:lpstr>
      <vt:lpstr>Helvetica Neue</vt:lpstr>
      <vt:lpstr>Ubuntu</vt:lpstr>
      <vt:lpstr>Wingdings</vt:lpstr>
      <vt:lpstr>Wingdings 2</vt:lpstr>
      <vt:lpstr>Wingdings 3</vt:lpstr>
      <vt:lpstr>Cadre</vt:lpstr>
      <vt:lpstr>Questionnaire de satisfaction 2025 Restitution des résultats de l’enquête    Journée de la coordination Mardi 9 décembre 2025 – Beaune – Palais des Congrès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Restitution des résultats de l’enquête QU Satisf 2025    Journée de la coordination Mardi 9 décembre 2025 – Beaune – Palais des Congrès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</dc:creator>
  <cp:lastModifiedBy>Utilisateur</cp:lastModifiedBy>
  <cp:revision>27</cp:revision>
  <cp:lastPrinted>2019-04-21T06:40:35Z</cp:lastPrinted>
  <dcterms:created xsi:type="dcterms:W3CDTF">2025-12-03T09:53:35Z</dcterms:created>
  <dcterms:modified xsi:type="dcterms:W3CDTF">2025-12-04T13:44:16Z</dcterms:modified>
</cp:coreProperties>
</file>